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7" r:id="rId4"/>
    <p:sldId id="258" r:id="rId5"/>
    <p:sldId id="259" r:id="rId6"/>
    <p:sldId id="260" r:id="rId7"/>
    <p:sldId id="261" r:id="rId8"/>
    <p:sldId id="262" r:id="rId9"/>
    <p:sldId id="263" r:id="rId10"/>
    <p:sldId id="264" r:id="rId11"/>
    <p:sldId id="265" r:id="rId12"/>
    <p:sldId id="266" r:id="rId13"/>
    <p:sldId id="270" r:id="rId14"/>
    <p:sldId id="269" r:id="rId15"/>
    <p:sldId id="271" r:id="rId16"/>
    <p:sldId id="276" r:id="rId17"/>
    <p:sldId id="272" r:id="rId18"/>
    <p:sldId id="274" r:id="rId19"/>
    <p:sldId id="275" r:id="rId20"/>
    <p:sldId id="267" r:id="rId21"/>
    <p:sldId id="268" r:id="rId2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900"/>
    <a:srgbClr val="CC0066"/>
    <a:srgbClr val="9966FF"/>
    <a:srgbClr val="00CC99"/>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61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7D3A178-7C9E-4AAC-B666-6EE6F39C8637}" type="datetimeFigureOut">
              <a:rPr lang="en-GB" smtClean="0"/>
              <a:t>02/10/2022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5204D1-4CAC-4DAE-B488-B5358BE0F45B}" type="slidenum">
              <a:rPr lang="en-GB" smtClean="0"/>
              <a:t>‹#›</a:t>
            </a:fld>
            <a:endParaRPr lang="en-GB"/>
          </a:p>
        </p:txBody>
      </p:sp>
    </p:spTree>
    <p:extLst>
      <p:ext uri="{BB962C8B-B14F-4D97-AF65-F5344CB8AC3E}">
        <p14:creationId xmlns:p14="http://schemas.microsoft.com/office/powerpoint/2010/main" val="22908905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7D3A178-7C9E-4AAC-B666-6EE6F39C8637}" type="datetimeFigureOut">
              <a:rPr lang="en-GB" smtClean="0"/>
              <a:t>02/10/2022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5204D1-4CAC-4DAE-B488-B5358BE0F45B}" type="slidenum">
              <a:rPr lang="en-GB" smtClean="0"/>
              <a:t>‹#›</a:t>
            </a:fld>
            <a:endParaRPr lang="en-GB"/>
          </a:p>
        </p:txBody>
      </p:sp>
    </p:spTree>
    <p:extLst>
      <p:ext uri="{BB962C8B-B14F-4D97-AF65-F5344CB8AC3E}">
        <p14:creationId xmlns:p14="http://schemas.microsoft.com/office/powerpoint/2010/main" val="10645692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D3A178-7C9E-4AAC-B666-6EE6F39C8637}" type="datetimeFigureOut">
              <a:rPr lang="en-GB" smtClean="0"/>
              <a:t>02/10/2022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5204D1-4CAC-4DAE-B488-B5358BE0F45B}" type="slidenum">
              <a:rPr lang="en-GB" smtClean="0"/>
              <a:t>‹#›</a:t>
            </a:fld>
            <a:endParaRPr lang="en-GB"/>
          </a:p>
        </p:txBody>
      </p:sp>
    </p:spTree>
    <p:extLst>
      <p:ext uri="{BB962C8B-B14F-4D97-AF65-F5344CB8AC3E}">
        <p14:creationId xmlns:p14="http://schemas.microsoft.com/office/powerpoint/2010/main" val="9104101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7D3A178-7C9E-4AAC-B666-6EE6F39C8637}" type="datetimeFigureOut">
              <a:rPr lang="en-GB" smtClean="0"/>
              <a:t>02/10/2022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5204D1-4CAC-4DAE-B488-B5358BE0F45B}" type="slidenum">
              <a:rPr lang="en-GB" smtClean="0"/>
              <a:t>‹#›</a:t>
            </a:fld>
            <a:endParaRPr lang="en-GB"/>
          </a:p>
        </p:txBody>
      </p:sp>
    </p:spTree>
    <p:extLst>
      <p:ext uri="{BB962C8B-B14F-4D97-AF65-F5344CB8AC3E}">
        <p14:creationId xmlns:p14="http://schemas.microsoft.com/office/powerpoint/2010/main" val="3643677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7D3A178-7C9E-4AAC-B666-6EE6F39C8637}" type="datetimeFigureOut">
              <a:rPr lang="en-GB" smtClean="0"/>
              <a:t>02/10/2022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65204D1-4CAC-4DAE-B488-B5358BE0F45B}" type="slidenum">
              <a:rPr lang="en-GB" smtClean="0"/>
              <a:t>‹#›</a:t>
            </a:fld>
            <a:endParaRPr lang="en-GB"/>
          </a:p>
        </p:txBody>
      </p:sp>
    </p:spTree>
    <p:extLst>
      <p:ext uri="{BB962C8B-B14F-4D97-AF65-F5344CB8AC3E}">
        <p14:creationId xmlns:p14="http://schemas.microsoft.com/office/powerpoint/2010/main" val="4112218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7D3A178-7C9E-4AAC-B666-6EE6F39C8637}" type="datetimeFigureOut">
              <a:rPr lang="en-GB" smtClean="0"/>
              <a:t>02/10/2022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65204D1-4CAC-4DAE-B488-B5358BE0F45B}" type="slidenum">
              <a:rPr lang="en-GB" smtClean="0"/>
              <a:t>‹#›</a:t>
            </a:fld>
            <a:endParaRPr lang="en-GB"/>
          </a:p>
        </p:txBody>
      </p:sp>
    </p:spTree>
    <p:extLst>
      <p:ext uri="{BB962C8B-B14F-4D97-AF65-F5344CB8AC3E}">
        <p14:creationId xmlns:p14="http://schemas.microsoft.com/office/powerpoint/2010/main" val="1190397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D3A178-7C9E-4AAC-B666-6EE6F39C8637}" type="datetimeFigureOut">
              <a:rPr lang="en-GB" smtClean="0"/>
              <a:t>02/10/2022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5204D1-4CAC-4DAE-B488-B5358BE0F45B}" type="slidenum">
              <a:rPr lang="en-GB" smtClean="0"/>
              <a:t>‹#›</a:t>
            </a:fld>
            <a:endParaRPr lang="en-GB"/>
          </a:p>
        </p:txBody>
      </p:sp>
    </p:spTree>
    <p:extLst>
      <p:ext uri="{BB962C8B-B14F-4D97-AF65-F5344CB8AC3E}">
        <p14:creationId xmlns:p14="http://schemas.microsoft.com/office/powerpoint/2010/main" val="27997193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D3A178-7C9E-4AAC-B666-6EE6F39C8637}" type="datetimeFigureOut">
              <a:rPr lang="en-GB" smtClean="0"/>
              <a:t>02/10/2022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5204D1-4CAC-4DAE-B488-B5358BE0F45B}" type="slidenum">
              <a:rPr lang="en-GB" smtClean="0"/>
              <a:t>‹#›</a:t>
            </a:fld>
            <a:endParaRPr lang="en-GB"/>
          </a:p>
        </p:txBody>
      </p:sp>
    </p:spTree>
    <p:extLst>
      <p:ext uri="{BB962C8B-B14F-4D97-AF65-F5344CB8AC3E}">
        <p14:creationId xmlns:p14="http://schemas.microsoft.com/office/powerpoint/2010/main" val="25658496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D3A178-7C9E-4AAC-B666-6EE6F39C8637}" type="datetimeFigureOut">
              <a:rPr lang="en-GB" smtClean="0"/>
              <a:t>02/10/2022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5204D1-4CAC-4DAE-B488-B5358BE0F45B}" type="slidenum">
              <a:rPr lang="en-GB" smtClean="0"/>
              <a:t>‹#›</a:t>
            </a:fld>
            <a:endParaRPr lang="en-GB"/>
          </a:p>
        </p:txBody>
      </p:sp>
    </p:spTree>
    <p:extLst>
      <p:ext uri="{BB962C8B-B14F-4D97-AF65-F5344CB8AC3E}">
        <p14:creationId xmlns:p14="http://schemas.microsoft.com/office/powerpoint/2010/main" val="1566553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7D3A178-7C9E-4AAC-B666-6EE6F39C8637}" type="datetimeFigureOut">
              <a:rPr lang="en-GB" smtClean="0"/>
              <a:t>02/10/2022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5204D1-4CAC-4DAE-B488-B5358BE0F45B}" type="slidenum">
              <a:rPr lang="en-GB" smtClean="0"/>
              <a:t>‹#›</a:t>
            </a:fld>
            <a:endParaRPr lang="en-GB"/>
          </a:p>
        </p:txBody>
      </p:sp>
    </p:spTree>
    <p:extLst>
      <p:ext uri="{BB962C8B-B14F-4D97-AF65-F5344CB8AC3E}">
        <p14:creationId xmlns:p14="http://schemas.microsoft.com/office/powerpoint/2010/main" val="3515908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7D3A178-7C9E-4AAC-B666-6EE6F39C8637}" type="datetimeFigureOut">
              <a:rPr lang="en-GB" smtClean="0"/>
              <a:t>02/10/2022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5204D1-4CAC-4DAE-B488-B5358BE0F45B}" type="slidenum">
              <a:rPr lang="en-GB" smtClean="0"/>
              <a:t>‹#›</a:t>
            </a:fld>
            <a:endParaRPr lang="en-GB"/>
          </a:p>
        </p:txBody>
      </p:sp>
    </p:spTree>
    <p:extLst>
      <p:ext uri="{BB962C8B-B14F-4D97-AF65-F5344CB8AC3E}">
        <p14:creationId xmlns:p14="http://schemas.microsoft.com/office/powerpoint/2010/main" val="679371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D3A178-7C9E-4AAC-B666-6EE6F39C8637}" type="datetimeFigureOut">
              <a:rPr lang="en-GB" smtClean="0"/>
              <a:t>02/10/2022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204D1-4CAC-4DAE-B488-B5358BE0F45B}" type="slidenum">
              <a:rPr lang="en-GB" smtClean="0"/>
              <a:t>‹#›</a:t>
            </a:fld>
            <a:endParaRPr lang="en-GB"/>
          </a:p>
        </p:txBody>
      </p:sp>
    </p:spTree>
    <p:extLst>
      <p:ext uri="{BB962C8B-B14F-4D97-AF65-F5344CB8AC3E}">
        <p14:creationId xmlns:p14="http://schemas.microsoft.com/office/powerpoint/2010/main" val="10008484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8 ways to plan the perfect learning environment in early years"/>
          <p:cNvPicPr>
            <a:picLocks noChangeAspect="1" noChangeArrowheads="1"/>
          </p:cNvPicPr>
          <p:nvPr/>
        </p:nvPicPr>
        <p:blipFill>
          <a:blip r:embed="rId2">
            <a:extLst>
              <a:ext uri="{BEBA8EAE-BF5A-486C-A8C5-ECC9F3942E4B}">
                <a14:imgProps xmlns:a14="http://schemas.microsoft.com/office/drawing/2010/main">
                  <a14:imgLayer r:embed="rId3">
                    <a14:imgEffect>
                      <a14:artisticBlur radius="6"/>
                    </a14:imgEffect>
                  </a14:imgLayer>
                </a14:imgProps>
              </a:ex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outerShdw blurRad="50800" dist="50800" dir="5400000" algn="ctr" rotWithShape="0">
              <a:srgbClr val="000000"/>
            </a:outerShdw>
          </a:effectLst>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42900" y="289679"/>
            <a:ext cx="11506200" cy="6278642"/>
          </a:xfrm>
          <a:prstGeom prst="rect">
            <a:avLst/>
          </a:prstGeom>
          <a:noFill/>
        </p:spPr>
        <p:txBody>
          <a:bodyPr wrap="square" rtlCol="0">
            <a:spAutoFit/>
          </a:bodyPr>
          <a:lstStyle/>
          <a:p>
            <a:pPr algn="ctr"/>
            <a:r>
              <a:rPr lang="en-GB" sz="8000" b="1" dirty="0">
                <a:solidFill>
                  <a:schemeClr val="bg1"/>
                </a:solidFill>
                <a:latin typeface="Segoe Script" panose="020B0504020000000003" pitchFamily="34" charset="0"/>
              </a:rPr>
              <a:t>EYFS</a:t>
            </a:r>
            <a:r>
              <a:rPr lang="en-GB" sz="8000" b="1" dirty="0">
                <a:solidFill>
                  <a:schemeClr val="tx1">
                    <a:lumMod val="95000"/>
                    <a:lumOff val="5000"/>
                  </a:schemeClr>
                </a:solidFill>
                <a:latin typeface="Segoe Script" panose="020B0504020000000003" pitchFamily="34" charset="0"/>
              </a:rPr>
              <a:t> </a:t>
            </a:r>
          </a:p>
          <a:p>
            <a:pPr algn="ctr"/>
            <a:r>
              <a:rPr lang="en-GB" sz="8000" b="1" dirty="0">
                <a:solidFill>
                  <a:schemeClr val="bg1"/>
                </a:solidFill>
                <a:latin typeface="Segoe Script" panose="020B0504020000000003" pitchFamily="34" charset="0"/>
              </a:rPr>
              <a:t>Curriculum</a:t>
            </a:r>
          </a:p>
          <a:p>
            <a:pPr algn="ctr"/>
            <a:endParaRPr lang="en-GB" sz="8000" b="1" dirty="0">
              <a:solidFill>
                <a:schemeClr val="bg1"/>
              </a:solidFill>
              <a:latin typeface="Lucida Calligraphy" panose="03010101010101010101" pitchFamily="66" charset="0"/>
            </a:endParaRPr>
          </a:p>
          <a:p>
            <a:pPr algn="ctr"/>
            <a:r>
              <a:rPr lang="en-GB" sz="5400" dirty="0">
                <a:latin typeface="Century Gothic" panose="020B0502020202020204" pitchFamily="34" charset="0"/>
              </a:rPr>
              <a:t>New Framework</a:t>
            </a:r>
          </a:p>
          <a:p>
            <a:pPr algn="ctr"/>
            <a:r>
              <a:rPr lang="en-GB" sz="5400" dirty="0">
                <a:latin typeface="Century Gothic" panose="020B0502020202020204" pitchFamily="34" charset="0"/>
              </a:rPr>
              <a:t>2022-2023</a:t>
            </a:r>
          </a:p>
          <a:p>
            <a:pPr algn="ctr"/>
            <a:r>
              <a:rPr lang="en-GB" sz="5400" dirty="0">
                <a:latin typeface="Century Gothic" panose="020B0502020202020204" pitchFamily="34" charset="0"/>
              </a:rPr>
              <a:t>Withington Primary School</a:t>
            </a:r>
          </a:p>
        </p:txBody>
      </p:sp>
    </p:spTree>
    <p:extLst>
      <p:ext uri="{BB962C8B-B14F-4D97-AF65-F5344CB8AC3E}">
        <p14:creationId xmlns:p14="http://schemas.microsoft.com/office/powerpoint/2010/main" val="11906579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6" name="TextBox 5"/>
          <p:cNvSpPr txBox="1"/>
          <p:nvPr/>
        </p:nvSpPr>
        <p:spPr>
          <a:xfrm>
            <a:off x="3357699" y="169817"/>
            <a:ext cx="5372100" cy="954107"/>
          </a:xfrm>
          <a:prstGeom prst="rect">
            <a:avLst/>
          </a:prstGeom>
          <a:noFill/>
          <a:ln w="38100">
            <a:noFill/>
          </a:ln>
        </p:spPr>
        <p:txBody>
          <a:bodyPr wrap="square" rtlCol="0">
            <a:spAutoFit/>
          </a:bodyPr>
          <a:lstStyle/>
          <a:p>
            <a:pPr algn="ctr"/>
            <a:r>
              <a:rPr lang="en-GB" sz="5600" b="1" dirty="0">
                <a:effectLst>
                  <a:outerShdw blurRad="38100" dist="38100" dir="2700000" algn="tl">
                    <a:srgbClr val="000000">
                      <a:alpha val="43137"/>
                    </a:srgbClr>
                  </a:outerShdw>
                </a:effectLst>
                <a:latin typeface="Segoe Script" panose="020B0504020000000003" pitchFamily="34" charset="0"/>
              </a:rPr>
              <a:t>Our Vision</a:t>
            </a:r>
          </a:p>
        </p:txBody>
      </p:sp>
      <p:sp>
        <p:nvSpPr>
          <p:cNvPr id="2" name="Content Placeholder 1"/>
          <p:cNvSpPr>
            <a:spLocks noGrp="1"/>
          </p:cNvSpPr>
          <p:nvPr>
            <p:ph idx="1"/>
          </p:nvPr>
        </p:nvSpPr>
        <p:spPr>
          <a:xfrm>
            <a:off x="629194" y="1499054"/>
            <a:ext cx="10866120" cy="4351338"/>
          </a:xfrm>
        </p:spPr>
        <p:txBody>
          <a:bodyPr>
            <a:normAutofit/>
          </a:bodyPr>
          <a:lstStyle/>
          <a:p>
            <a:pPr marL="0" indent="0" algn="ctr">
              <a:buNone/>
            </a:pPr>
            <a:r>
              <a:rPr lang="en-GB" sz="2000" dirty="0">
                <a:latin typeface="Century Gothic" panose="020B0502020202020204" pitchFamily="34" charset="0"/>
              </a:rPr>
              <a:t>At Withington Primary School, we educate our children for life within a happy, safe and caring environment which values the diverse backgrounds of all pupils and families. We provide the children with the opportunities to become confident communicators who are able to work independently or supportively with others and we are committed to encouraging everyone to reach their own highest potential within a culture of respect and care.</a:t>
            </a:r>
          </a:p>
          <a:p>
            <a:pPr marL="0" indent="0" algn="ctr">
              <a:buNone/>
            </a:pPr>
            <a:endParaRPr lang="en-GB" sz="2000" dirty="0">
              <a:latin typeface="Century Gothic" panose="020B0502020202020204" pitchFamily="34" charset="0"/>
            </a:endParaRPr>
          </a:p>
        </p:txBody>
      </p:sp>
      <p:sp>
        <p:nvSpPr>
          <p:cNvPr id="7" name="Content Placeholder 2"/>
          <p:cNvSpPr txBox="1">
            <a:spLocks/>
          </p:cNvSpPr>
          <p:nvPr/>
        </p:nvSpPr>
        <p:spPr>
          <a:xfrm>
            <a:off x="190499" y="3331029"/>
            <a:ext cx="11474631" cy="3279319"/>
          </a:xfrm>
          <a:prstGeom prst="rect">
            <a:avLst/>
          </a:prstGeom>
          <a:solidFill>
            <a:schemeClr val="accent6">
              <a:lumMod val="60000"/>
              <a:lumOff val="40000"/>
            </a:schemeClr>
          </a:solidFill>
          <a:ln w="57150">
            <a:solidFill>
              <a:schemeClr val="tx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GB" sz="1200" dirty="0">
              <a:latin typeface="Century Gothic" panose="020B0502020202020204" pitchFamily="34" charset="0"/>
            </a:endParaRPr>
          </a:p>
          <a:p>
            <a:pPr marL="0" indent="0" algn="ctr">
              <a:lnSpc>
                <a:spcPct val="150000"/>
              </a:lnSpc>
              <a:spcBef>
                <a:spcPts val="0"/>
              </a:spcBef>
              <a:buFont typeface="Arial" panose="020B0604020202020204" pitchFamily="34" charset="0"/>
              <a:buNone/>
            </a:pPr>
            <a:r>
              <a:rPr lang="en-GB" sz="1200" dirty="0">
                <a:latin typeface="Century Gothic" panose="020B0502020202020204" pitchFamily="34" charset="0"/>
              </a:rPr>
              <a:t>In the EYFS specifically, we provide a high-quality education giving children a secure and confident start to their school life. We are committed to nurturing a lifelong love of learning alongside the aims of the EYFS Statutory Framework. We strive for high standards, consider the development of the whole child and seek to foster resilience and independence. We are inclusive and welcoming to all and we aim to provide the essential knowledge that children need to prepare them for their future success. We endeavour to give children the best possible to start to their early education. To do this we plan our curriculum so that it can:</a:t>
            </a:r>
          </a:p>
          <a:p>
            <a:pPr algn="ctr">
              <a:lnSpc>
                <a:spcPct val="150000"/>
              </a:lnSpc>
              <a:spcBef>
                <a:spcPts val="0"/>
              </a:spcBef>
            </a:pPr>
            <a:r>
              <a:rPr lang="en-GB" sz="1200" dirty="0">
                <a:latin typeface="Century Gothic" panose="020B0502020202020204" pitchFamily="34" charset="0"/>
              </a:rPr>
              <a:t>Broaden minds and children’s outlook on life</a:t>
            </a:r>
          </a:p>
          <a:p>
            <a:pPr algn="ctr">
              <a:lnSpc>
                <a:spcPct val="150000"/>
              </a:lnSpc>
              <a:spcBef>
                <a:spcPts val="0"/>
              </a:spcBef>
            </a:pPr>
            <a:r>
              <a:rPr lang="en-GB" sz="1200" dirty="0">
                <a:latin typeface="Century Gothic" panose="020B0502020202020204" pitchFamily="34" charset="0"/>
              </a:rPr>
              <a:t>Provide experience of awe and wonder</a:t>
            </a:r>
          </a:p>
          <a:p>
            <a:pPr algn="ctr">
              <a:lnSpc>
                <a:spcPct val="150000"/>
              </a:lnSpc>
              <a:spcBef>
                <a:spcPts val="0"/>
              </a:spcBef>
            </a:pPr>
            <a:r>
              <a:rPr lang="en-GB" sz="1200" dirty="0">
                <a:latin typeface="Century Gothic" panose="020B0502020202020204" pitchFamily="34" charset="0"/>
              </a:rPr>
              <a:t>Reduce disadvantage</a:t>
            </a:r>
          </a:p>
          <a:p>
            <a:pPr algn="ctr">
              <a:lnSpc>
                <a:spcPct val="150000"/>
              </a:lnSpc>
              <a:spcBef>
                <a:spcPts val="0"/>
              </a:spcBef>
            </a:pPr>
            <a:r>
              <a:rPr lang="en-GB" sz="1200" dirty="0">
                <a:latin typeface="Century Gothic" panose="020B0502020202020204" pitchFamily="34" charset="0"/>
              </a:rPr>
              <a:t>Consider children’s backgrounds and experiences</a:t>
            </a:r>
          </a:p>
          <a:p>
            <a:pPr algn="ctr">
              <a:lnSpc>
                <a:spcPct val="150000"/>
              </a:lnSpc>
              <a:spcBef>
                <a:spcPts val="0"/>
              </a:spcBef>
            </a:pPr>
            <a:r>
              <a:rPr lang="en-GB" sz="1200" dirty="0">
                <a:latin typeface="Century Gothic" panose="020B0502020202020204" pitchFamily="34" charset="0"/>
              </a:rPr>
              <a:t>Develop knowledge and understanding of the community and wider world.</a:t>
            </a:r>
          </a:p>
        </p:txBody>
      </p:sp>
    </p:spTree>
    <p:extLst>
      <p:ext uri="{BB962C8B-B14F-4D97-AF65-F5344CB8AC3E}">
        <p14:creationId xmlns:p14="http://schemas.microsoft.com/office/powerpoint/2010/main" val="18102580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Content Placeholder 2"/>
          <p:cNvSpPr txBox="1">
            <a:spLocks/>
          </p:cNvSpPr>
          <p:nvPr/>
        </p:nvSpPr>
        <p:spPr>
          <a:xfrm>
            <a:off x="444137" y="1436914"/>
            <a:ext cx="11557363" cy="4715692"/>
          </a:xfrm>
          <a:prstGeom prst="rect">
            <a:avLst/>
          </a:prstGeom>
          <a:solidFill>
            <a:schemeClr val="accent6">
              <a:lumMod val="60000"/>
              <a:lumOff val="40000"/>
            </a:schemeClr>
          </a:solidFill>
          <a:ln w="57150">
            <a:solidFill>
              <a:schemeClr val="tx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spcBef>
                <a:spcPts val="0"/>
              </a:spcBef>
              <a:buFont typeface="Arial" panose="020B0604020202020204" pitchFamily="34" charset="0"/>
              <a:buNone/>
            </a:pPr>
            <a:r>
              <a:rPr lang="en-GB" sz="1600" b="1" u="sng" dirty="0">
                <a:latin typeface="Century Gothic" panose="020B0502020202020204" pitchFamily="34" charset="0"/>
              </a:rPr>
              <a:t>Staffing and Organisation</a:t>
            </a:r>
          </a:p>
          <a:p>
            <a:pPr marL="0" indent="0">
              <a:lnSpc>
                <a:spcPct val="150000"/>
              </a:lnSpc>
              <a:spcBef>
                <a:spcPts val="0"/>
              </a:spcBef>
              <a:buFont typeface="Arial" panose="020B0604020202020204" pitchFamily="34" charset="0"/>
              <a:buNone/>
            </a:pPr>
            <a:r>
              <a:rPr lang="en-GB" sz="1600" dirty="0">
                <a:latin typeface="Century Gothic" panose="020B0502020202020204" pitchFamily="34" charset="0"/>
              </a:rPr>
              <a:t>At Withington Primary School we have one Foundation class. The classroom has a variety of free choice provision and areas for the children to access. The class has a full time teacher, a Nursery Nurse and a TA (Level 1).</a:t>
            </a:r>
          </a:p>
          <a:p>
            <a:pPr marL="0" indent="0">
              <a:lnSpc>
                <a:spcPct val="150000"/>
              </a:lnSpc>
              <a:spcBef>
                <a:spcPts val="0"/>
              </a:spcBef>
              <a:buFont typeface="Arial" panose="020B0604020202020204" pitchFamily="34" charset="0"/>
              <a:buNone/>
            </a:pPr>
            <a:r>
              <a:rPr lang="en-GB" sz="1600" dirty="0">
                <a:latin typeface="Century Gothic" panose="020B0502020202020204" pitchFamily="34" charset="0"/>
              </a:rPr>
              <a:t>All of the children in the Early Years have access to a large outdoor area which reflects the practice.</a:t>
            </a:r>
          </a:p>
          <a:p>
            <a:pPr marL="0" indent="0">
              <a:lnSpc>
                <a:spcPct val="150000"/>
              </a:lnSpc>
              <a:spcBef>
                <a:spcPts val="0"/>
              </a:spcBef>
              <a:buFont typeface="Arial" panose="020B0604020202020204" pitchFamily="34" charset="0"/>
              <a:buNone/>
            </a:pPr>
            <a:r>
              <a:rPr lang="en-GB" sz="1600" dirty="0">
                <a:latin typeface="Century Gothic" panose="020B0502020202020204" pitchFamily="34" charset="0"/>
              </a:rPr>
              <a:t>Staff are organised to support the children in a balance of adult-led and child-initiated experiences throughout the session. </a:t>
            </a:r>
          </a:p>
          <a:p>
            <a:pPr marL="0" indent="0">
              <a:lnSpc>
                <a:spcPct val="150000"/>
              </a:lnSpc>
              <a:spcBef>
                <a:spcPts val="0"/>
              </a:spcBef>
              <a:buFont typeface="Arial" panose="020B0604020202020204" pitchFamily="34" charset="0"/>
              <a:buNone/>
            </a:pPr>
            <a:r>
              <a:rPr lang="en-GB" sz="1600" dirty="0">
                <a:latin typeface="Century Gothic" panose="020B0502020202020204" pitchFamily="34" charset="0"/>
              </a:rPr>
              <a:t>The experienced team plan a variety of exciting leaning opportunities each day as well as responding to unplanned themes or topics that interest the children.</a:t>
            </a:r>
          </a:p>
        </p:txBody>
      </p:sp>
      <p:sp>
        <p:nvSpPr>
          <p:cNvPr id="6" name="TextBox 5"/>
          <p:cNvSpPr txBox="1"/>
          <p:nvPr/>
        </p:nvSpPr>
        <p:spPr>
          <a:xfrm>
            <a:off x="3370762" y="195943"/>
            <a:ext cx="5372100" cy="954107"/>
          </a:xfrm>
          <a:prstGeom prst="rect">
            <a:avLst/>
          </a:prstGeom>
          <a:noFill/>
        </p:spPr>
        <p:txBody>
          <a:bodyPr wrap="square" rtlCol="0">
            <a:spAutoFit/>
          </a:bodyPr>
          <a:lstStyle/>
          <a:p>
            <a:pPr algn="ctr"/>
            <a:r>
              <a:rPr lang="en-GB" sz="5600" b="1" dirty="0">
                <a:effectLst>
                  <a:outerShdw blurRad="38100" dist="38100" dir="2700000" algn="tl">
                    <a:srgbClr val="000000">
                      <a:alpha val="43137"/>
                    </a:srgbClr>
                  </a:outerShdw>
                </a:effectLst>
                <a:latin typeface="Segoe Script" panose="020B0504020000000003" pitchFamily="34" charset="0"/>
              </a:rPr>
              <a:t>Our Classes</a:t>
            </a:r>
          </a:p>
        </p:txBody>
      </p:sp>
    </p:spTree>
    <p:extLst>
      <p:ext uri="{BB962C8B-B14F-4D97-AF65-F5344CB8AC3E}">
        <p14:creationId xmlns:p14="http://schemas.microsoft.com/office/powerpoint/2010/main" val="2531739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90500" y="1600200"/>
            <a:ext cx="5829300" cy="5010148"/>
          </a:xfrm>
          <a:solidFill>
            <a:schemeClr val="accent6">
              <a:lumMod val="60000"/>
              <a:lumOff val="40000"/>
            </a:schemeClr>
          </a:solidFill>
          <a:ln w="57150">
            <a:solidFill>
              <a:schemeClr val="tx1"/>
            </a:solidFill>
          </a:ln>
        </p:spPr>
        <p:txBody>
          <a:bodyPr>
            <a:normAutofit/>
          </a:bodyPr>
          <a:lstStyle/>
          <a:p>
            <a:pPr marL="0" indent="0">
              <a:buNone/>
            </a:pPr>
            <a:r>
              <a:rPr lang="en-GB" sz="1600" b="1" u="sng" dirty="0">
                <a:latin typeface="Century Gothic" panose="020B0502020202020204" pitchFamily="34" charset="0"/>
              </a:rPr>
              <a:t>How do we teach children in the EYFS?</a:t>
            </a:r>
          </a:p>
          <a:p>
            <a:pPr marL="0" indent="0">
              <a:buNone/>
            </a:pPr>
            <a:r>
              <a:rPr lang="en-GB" sz="1600" dirty="0">
                <a:latin typeface="Century Gothic" panose="020B0502020202020204" pitchFamily="34" charset="0"/>
              </a:rPr>
              <a:t>In the classroom, you may see children playing alone or with their peers, deciding on resources and choosing how to spend their time. You may see a child playing with and listening to an adult, who is modelling how to achieve something or teaching a new skill hat interests the child.</a:t>
            </a:r>
          </a:p>
          <a:p>
            <a:pPr marL="0" indent="0">
              <a:buNone/>
            </a:pPr>
            <a:r>
              <a:rPr lang="en-GB" sz="1600" dirty="0">
                <a:latin typeface="Century Gothic" panose="020B0502020202020204" pitchFamily="34" charset="0"/>
              </a:rPr>
              <a:t>Adults may scaffold a child’s play. This involves taking their play to higher levels of learning, entering the play as a co-creator and helping to provoke a framework for the children to go from ‘what they know’ to ‘what else could they know?’. Scaffolding enables a child to solve a problem, carry out a task or achieve a goal which is beyond his or her abilities. During play, where foundational social and emotional skills are developed, scaffolding is a bridge to new skills levels using three key ingredients; modelling the skill, giving clues and asking questions while the child is trying out a new skill, and as the children approaches mastery, withdrawing the support.</a:t>
            </a:r>
          </a:p>
        </p:txBody>
      </p:sp>
      <p:sp>
        <p:nvSpPr>
          <p:cNvPr id="6" name="TextBox 5"/>
          <p:cNvSpPr txBox="1"/>
          <p:nvPr/>
        </p:nvSpPr>
        <p:spPr>
          <a:xfrm>
            <a:off x="1314450" y="0"/>
            <a:ext cx="9486900" cy="1569660"/>
          </a:xfrm>
          <a:prstGeom prst="rect">
            <a:avLst/>
          </a:prstGeom>
          <a:noFill/>
        </p:spPr>
        <p:txBody>
          <a:bodyPr wrap="square" rtlCol="0">
            <a:spAutoFit/>
          </a:bodyPr>
          <a:lstStyle/>
          <a:p>
            <a:pPr algn="ctr"/>
            <a:r>
              <a:rPr lang="en-GB" sz="4800" b="1" dirty="0">
                <a:effectLst>
                  <a:outerShdw blurRad="38100" dist="38100" dir="2700000" algn="tl">
                    <a:srgbClr val="000000">
                      <a:alpha val="43137"/>
                    </a:srgbClr>
                  </a:outerShdw>
                </a:effectLst>
                <a:latin typeface="Segoe Script" panose="020B0504020000000003" pitchFamily="34" charset="0"/>
              </a:rPr>
              <a:t>Play, scaffolding, modelling &amp; directed teaching</a:t>
            </a:r>
          </a:p>
        </p:txBody>
      </p:sp>
      <p:sp>
        <p:nvSpPr>
          <p:cNvPr id="5" name="Content Placeholder 2"/>
          <p:cNvSpPr txBox="1">
            <a:spLocks/>
          </p:cNvSpPr>
          <p:nvPr/>
        </p:nvSpPr>
        <p:spPr>
          <a:xfrm>
            <a:off x="6229350" y="1600200"/>
            <a:ext cx="5829300" cy="5010148"/>
          </a:xfrm>
          <a:prstGeom prst="rect">
            <a:avLst/>
          </a:prstGeom>
          <a:solidFill>
            <a:schemeClr val="accent6">
              <a:lumMod val="60000"/>
              <a:lumOff val="40000"/>
            </a:schemeClr>
          </a:solidFill>
          <a:ln w="57150">
            <a:solidFill>
              <a:schemeClr val="tx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dirty="0">
                <a:latin typeface="Century Gothic" panose="020B0502020202020204" pitchFamily="34" charset="0"/>
              </a:rPr>
              <a:t>The new statutory framework does not prescribe a particular teaching approach. The </a:t>
            </a:r>
            <a:r>
              <a:rPr lang="en-GB" sz="1600" dirty="0" err="1">
                <a:latin typeface="Century Gothic" panose="020B0502020202020204" pitchFamily="34" charset="0"/>
              </a:rPr>
              <a:t>DfE</a:t>
            </a:r>
            <a:r>
              <a:rPr lang="en-GB" sz="1600" dirty="0">
                <a:latin typeface="Century Gothic" panose="020B0502020202020204" pitchFamily="34" charset="0"/>
              </a:rPr>
              <a:t> (2021) state that “Play is essential for children’s development, building their confidence as they learn to explore, relate to other, set their own goals and solve problems. Children learn by leading their own play, and by taking part in play which is guided by adults.”</a:t>
            </a:r>
          </a:p>
          <a:p>
            <a:pPr marL="0" indent="0">
              <a:buFont typeface="Arial" panose="020B0604020202020204" pitchFamily="34" charset="0"/>
              <a:buNone/>
            </a:pPr>
            <a:r>
              <a:rPr lang="en-GB" sz="1600" dirty="0">
                <a:latin typeface="Century Gothic" panose="020B0502020202020204" pitchFamily="34" charset="0"/>
              </a:rPr>
              <a:t>At Withington, the EYFS team decide what we want our children to learn in our classroom, through our provision, and the most effective ways to teach it. Each day, we stimulate children’s interests, respond to each child’s emerging needs and guide their development through warm, positive interactions coupled with secure routines for play and learning. As the children grow older and develop their skills throughout the Reception year, we use more direct teaching and modelling and plan specific sequences of lessons. These strategies help us to focus on teaching the essential skills and knowledge in specific areas of learning so that children develop the skills and confidence required for the end of their Reception year.</a:t>
            </a:r>
          </a:p>
        </p:txBody>
      </p:sp>
    </p:spTree>
    <p:extLst>
      <p:ext uri="{BB962C8B-B14F-4D97-AF65-F5344CB8AC3E}">
        <p14:creationId xmlns:p14="http://schemas.microsoft.com/office/powerpoint/2010/main" val="324945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6" name="TextBox 5"/>
          <p:cNvSpPr txBox="1"/>
          <p:nvPr/>
        </p:nvSpPr>
        <p:spPr>
          <a:xfrm>
            <a:off x="209550" y="247650"/>
            <a:ext cx="11772900" cy="923330"/>
          </a:xfrm>
          <a:prstGeom prst="rect">
            <a:avLst/>
          </a:prstGeom>
          <a:noFill/>
        </p:spPr>
        <p:txBody>
          <a:bodyPr wrap="square" rtlCol="0">
            <a:spAutoFit/>
          </a:bodyPr>
          <a:lstStyle/>
          <a:p>
            <a:pPr algn="ctr"/>
            <a:r>
              <a:rPr lang="en-GB" sz="5400" b="1" dirty="0">
                <a:effectLst>
                  <a:outerShdw blurRad="38100" dist="38100" dir="2700000" algn="tl">
                    <a:srgbClr val="000000">
                      <a:alpha val="43137"/>
                    </a:srgbClr>
                  </a:outerShdw>
                </a:effectLst>
                <a:latin typeface="Segoe Script" panose="020B0504020000000003" pitchFamily="34" charset="0"/>
              </a:rPr>
              <a:t>The Statutory EYFS Framework</a:t>
            </a:r>
          </a:p>
        </p:txBody>
      </p:sp>
      <p:sp>
        <p:nvSpPr>
          <p:cNvPr id="4" name="Rounded Rectangle 3"/>
          <p:cNvSpPr/>
          <p:nvPr/>
        </p:nvSpPr>
        <p:spPr>
          <a:xfrm>
            <a:off x="609600" y="1409700"/>
            <a:ext cx="3486150" cy="5124450"/>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809625" y="1581150"/>
            <a:ext cx="3086100" cy="4893647"/>
          </a:xfrm>
          <a:prstGeom prst="rect">
            <a:avLst/>
          </a:prstGeom>
          <a:noFill/>
        </p:spPr>
        <p:txBody>
          <a:bodyPr wrap="square" rtlCol="0">
            <a:spAutoFit/>
          </a:bodyPr>
          <a:lstStyle/>
          <a:p>
            <a:r>
              <a:rPr lang="en-GB" sz="1400" dirty="0">
                <a:latin typeface="Century Gothic" panose="020B0502020202020204" pitchFamily="34" charset="0"/>
              </a:rPr>
              <a:t>The Early Learning Goals (ELGs) are the knowledge, skills and understanding which young children should have acquired by the time they reach the age of five.</a:t>
            </a:r>
          </a:p>
          <a:p>
            <a:endParaRPr lang="en-GB" sz="1400" dirty="0">
              <a:latin typeface="Century Gothic" panose="020B0502020202020204" pitchFamily="34" charset="0"/>
            </a:endParaRPr>
          </a:p>
          <a:p>
            <a:pPr algn="ctr"/>
            <a:r>
              <a:rPr lang="en-GB" sz="1400" i="1" dirty="0">
                <a:latin typeface="Century Gothic" panose="020B0502020202020204" pitchFamily="34" charset="0"/>
              </a:rPr>
              <a:t>There are three prime areas of learning:</a:t>
            </a:r>
          </a:p>
          <a:p>
            <a:pPr algn="ctr"/>
            <a:r>
              <a:rPr lang="en-GB" sz="1400" b="1" dirty="0">
                <a:latin typeface="Century Gothic" panose="020B0502020202020204" pitchFamily="34" charset="0"/>
              </a:rPr>
              <a:t>Communication and Language Development</a:t>
            </a:r>
          </a:p>
          <a:p>
            <a:pPr algn="ctr"/>
            <a:r>
              <a:rPr lang="en-GB" sz="1400" b="1" dirty="0">
                <a:latin typeface="Century Gothic" panose="020B0502020202020204" pitchFamily="34" charset="0"/>
              </a:rPr>
              <a:t>Personal, Social and Emotional Development</a:t>
            </a:r>
          </a:p>
          <a:p>
            <a:pPr algn="ctr"/>
            <a:r>
              <a:rPr lang="en-GB" sz="1400" b="1" dirty="0">
                <a:latin typeface="Century Gothic" panose="020B0502020202020204" pitchFamily="34" charset="0"/>
              </a:rPr>
              <a:t>Physical Development</a:t>
            </a:r>
          </a:p>
          <a:p>
            <a:pPr algn="ctr"/>
            <a:endParaRPr lang="en-GB" sz="1400" dirty="0">
              <a:latin typeface="Century Gothic" panose="020B0502020202020204" pitchFamily="34" charset="0"/>
            </a:endParaRPr>
          </a:p>
          <a:p>
            <a:pPr algn="ctr"/>
            <a:r>
              <a:rPr lang="en-GB" sz="1400" i="1" dirty="0">
                <a:latin typeface="Century Gothic" panose="020B0502020202020204" pitchFamily="34" charset="0"/>
              </a:rPr>
              <a:t>There are four core areas of learning:</a:t>
            </a:r>
          </a:p>
          <a:p>
            <a:pPr algn="ctr"/>
            <a:r>
              <a:rPr lang="en-GB" sz="1400" b="1" dirty="0">
                <a:latin typeface="Century Gothic" panose="020B0502020202020204" pitchFamily="34" charset="0"/>
              </a:rPr>
              <a:t>Literacy</a:t>
            </a:r>
          </a:p>
          <a:p>
            <a:pPr algn="ctr"/>
            <a:r>
              <a:rPr lang="en-GB" sz="1400" b="1" dirty="0">
                <a:latin typeface="Century Gothic" panose="020B0502020202020204" pitchFamily="34" charset="0"/>
              </a:rPr>
              <a:t>Maths</a:t>
            </a:r>
          </a:p>
          <a:p>
            <a:pPr algn="ctr"/>
            <a:r>
              <a:rPr lang="en-GB" sz="1400" b="1" dirty="0">
                <a:latin typeface="Century Gothic" panose="020B0502020202020204" pitchFamily="34" charset="0"/>
              </a:rPr>
              <a:t>Understanding the World</a:t>
            </a:r>
          </a:p>
          <a:p>
            <a:pPr algn="ctr"/>
            <a:r>
              <a:rPr lang="en-GB" sz="1400" b="1" dirty="0">
                <a:latin typeface="Century Gothic" panose="020B0502020202020204" pitchFamily="34" charset="0"/>
              </a:rPr>
              <a:t>Expressive Arts and Design</a:t>
            </a:r>
          </a:p>
          <a:p>
            <a:endParaRPr lang="en-GB" dirty="0"/>
          </a:p>
        </p:txBody>
      </p:sp>
      <p:sp>
        <p:nvSpPr>
          <p:cNvPr id="12" name="Hexagon 11"/>
          <p:cNvSpPr/>
          <p:nvPr/>
        </p:nvSpPr>
        <p:spPr>
          <a:xfrm rot="5400000">
            <a:off x="10222706" y="2721145"/>
            <a:ext cx="1866900" cy="1733550"/>
          </a:xfrm>
          <a:prstGeom prst="hexagon">
            <a:avLst/>
          </a:prstGeom>
          <a:solidFill>
            <a:srgbClr val="00CC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Hexagon 12"/>
          <p:cNvSpPr/>
          <p:nvPr/>
        </p:nvSpPr>
        <p:spPr>
          <a:xfrm rot="5400000">
            <a:off x="6600822" y="2753232"/>
            <a:ext cx="1866900" cy="1733550"/>
          </a:xfrm>
          <a:prstGeom prst="hexagon">
            <a:avLst/>
          </a:prstGeom>
          <a:solidFill>
            <a:srgbClr val="CC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Hexagon 13"/>
          <p:cNvSpPr/>
          <p:nvPr/>
        </p:nvSpPr>
        <p:spPr>
          <a:xfrm rot="5400000">
            <a:off x="8408195" y="2758055"/>
            <a:ext cx="1866900" cy="1733550"/>
          </a:xfrm>
          <a:prstGeom prst="hexagon">
            <a:avLst/>
          </a:prstGeom>
          <a:solidFill>
            <a:srgbClr val="99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Hexagon 14"/>
          <p:cNvSpPr/>
          <p:nvPr/>
        </p:nvSpPr>
        <p:spPr>
          <a:xfrm rot="5400000">
            <a:off x="4791071" y="2753232"/>
            <a:ext cx="1866900" cy="1733550"/>
          </a:xfrm>
          <a:prstGeom prst="hexagon">
            <a:avLst/>
          </a:prstGeom>
          <a:solidFill>
            <a:srgbClr val="669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Hexagon 15"/>
          <p:cNvSpPr/>
          <p:nvPr/>
        </p:nvSpPr>
        <p:spPr>
          <a:xfrm rot="5400000">
            <a:off x="9277350" y="1237655"/>
            <a:ext cx="1866900" cy="1733550"/>
          </a:xfrm>
          <a:prstGeom prst="hexag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Hexagon 16"/>
          <p:cNvSpPr/>
          <p:nvPr/>
        </p:nvSpPr>
        <p:spPr>
          <a:xfrm rot="5400000">
            <a:off x="7467600" y="1237655"/>
            <a:ext cx="1866900" cy="1733550"/>
          </a:xfrm>
          <a:prstGeom prst="hexagon">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Hexagon 17"/>
          <p:cNvSpPr/>
          <p:nvPr/>
        </p:nvSpPr>
        <p:spPr>
          <a:xfrm rot="5400000">
            <a:off x="5657850" y="1237655"/>
            <a:ext cx="1866900" cy="173355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5724526" y="1735098"/>
            <a:ext cx="1733549" cy="738664"/>
          </a:xfrm>
          <a:prstGeom prst="rect">
            <a:avLst/>
          </a:prstGeom>
          <a:noFill/>
        </p:spPr>
        <p:txBody>
          <a:bodyPr wrap="square" rtlCol="0">
            <a:spAutoFit/>
          </a:bodyPr>
          <a:lstStyle/>
          <a:p>
            <a:pPr algn="ctr"/>
            <a:r>
              <a:rPr lang="en-GB" sz="1400" dirty="0">
                <a:latin typeface="Century Gothic" panose="020B0502020202020204" pitchFamily="34" charset="0"/>
              </a:rPr>
              <a:t>Communication</a:t>
            </a:r>
          </a:p>
          <a:p>
            <a:pPr algn="ctr"/>
            <a:endParaRPr lang="en-GB" sz="1400" dirty="0">
              <a:latin typeface="Century Gothic" panose="020B0502020202020204" pitchFamily="34" charset="0"/>
            </a:endParaRPr>
          </a:p>
          <a:p>
            <a:pPr algn="ctr"/>
            <a:r>
              <a:rPr lang="en-GB" sz="1400" dirty="0">
                <a:latin typeface="Century Gothic" panose="020B0502020202020204" pitchFamily="34" charset="0"/>
              </a:rPr>
              <a:t>Language</a:t>
            </a:r>
          </a:p>
        </p:txBody>
      </p:sp>
      <p:sp>
        <p:nvSpPr>
          <p:cNvPr id="20" name="TextBox 19"/>
          <p:cNvSpPr txBox="1"/>
          <p:nvPr/>
        </p:nvSpPr>
        <p:spPr>
          <a:xfrm>
            <a:off x="7534276" y="1709173"/>
            <a:ext cx="1733549" cy="738664"/>
          </a:xfrm>
          <a:prstGeom prst="rect">
            <a:avLst/>
          </a:prstGeom>
          <a:noFill/>
        </p:spPr>
        <p:txBody>
          <a:bodyPr wrap="square" rtlCol="0">
            <a:spAutoFit/>
          </a:bodyPr>
          <a:lstStyle/>
          <a:p>
            <a:pPr algn="ctr"/>
            <a:r>
              <a:rPr lang="en-GB" sz="1400" dirty="0">
                <a:latin typeface="Century Gothic" panose="020B0502020202020204" pitchFamily="34" charset="0"/>
              </a:rPr>
              <a:t>Personal</a:t>
            </a:r>
          </a:p>
          <a:p>
            <a:pPr algn="ctr"/>
            <a:r>
              <a:rPr lang="en-GB" sz="1400" dirty="0">
                <a:latin typeface="Century Gothic" panose="020B0502020202020204" pitchFamily="34" charset="0"/>
              </a:rPr>
              <a:t>Social</a:t>
            </a:r>
          </a:p>
          <a:p>
            <a:pPr algn="ctr"/>
            <a:r>
              <a:rPr lang="en-GB" sz="1400" dirty="0">
                <a:latin typeface="Century Gothic" panose="020B0502020202020204" pitchFamily="34" charset="0"/>
              </a:rPr>
              <a:t>Emotional</a:t>
            </a:r>
          </a:p>
        </p:txBody>
      </p:sp>
      <p:sp>
        <p:nvSpPr>
          <p:cNvPr id="21" name="TextBox 20"/>
          <p:cNvSpPr txBox="1"/>
          <p:nvPr/>
        </p:nvSpPr>
        <p:spPr>
          <a:xfrm>
            <a:off x="9339264" y="1950541"/>
            <a:ext cx="1733549" cy="307777"/>
          </a:xfrm>
          <a:prstGeom prst="rect">
            <a:avLst/>
          </a:prstGeom>
          <a:noFill/>
        </p:spPr>
        <p:txBody>
          <a:bodyPr wrap="square" rtlCol="0">
            <a:spAutoFit/>
          </a:bodyPr>
          <a:lstStyle/>
          <a:p>
            <a:pPr algn="ctr"/>
            <a:r>
              <a:rPr lang="en-GB" sz="1400" dirty="0">
                <a:latin typeface="Century Gothic" panose="020B0502020202020204" pitchFamily="34" charset="0"/>
              </a:rPr>
              <a:t>Physical</a:t>
            </a:r>
          </a:p>
        </p:txBody>
      </p:sp>
      <p:sp>
        <p:nvSpPr>
          <p:cNvPr id="22" name="TextBox 21"/>
          <p:cNvSpPr txBox="1"/>
          <p:nvPr/>
        </p:nvSpPr>
        <p:spPr>
          <a:xfrm>
            <a:off x="10248901" y="3250675"/>
            <a:ext cx="1733549" cy="523220"/>
          </a:xfrm>
          <a:prstGeom prst="rect">
            <a:avLst/>
          </a:prstGeom>
          <a:noFill/>
        </p:spPr>
        <p:txBody>
          <a:bodyPr wrap="square" rtlCol="0">
            <a:spAutoFit/>
          </a:bodyPr>
          <a:lstStyle/>
          <a:p>
            <a:pPr algn="ctr"/>
            <a:r>
              <a:rPr lang="en-GB" sz="1400" dirty="0">
                <a:latin typeface="Century Gothic" panose="020B0502020202020204" pitchFamily="34" charset="0"/>
              </a:rPr>
              <a:t>Expressive Art and Design</a:t>
            </a:r>
          </a:p>
        </p:txBody>
      </p:sp>
      <p:sp>
        <p:nvSpPr>
          <p:cNvPr id="23" name="TextBox 22"/>
          <p:cNvSpPr txBox="1"/>
          <p:nvPr/>
        </p:nvSpPr>
        <p:spPr>
          <a:xfrm>
            <a:off x="8401050" y="3358397"/>
            <a:ext cx="1733549" cy="523220"/>
          </a:xfrm>
          <a:prstGeom prst="rect">
            <a:avLst/>
          </a:prstGeom>
          <a:noFill/>
        </p:spPr>
        <p:txBody>
          <a:bodyPr wrap="square" rtlCol="0">
            <a:spAutoFit/>
          </a:bodyPr>
          <a:lstStyle/>
          <a:p>
            <a:pPr algn="ctr"/>
            <a:r>
              <a:rPr lang="en-GB" sz="1400" dirty="0">
                <a:latin typeface="Century Gothic" panose="020B0502020202020204" pitchFamily="34" charset="0"/>
              </a:rPr>
              <a:t>Understanding the World</a:t>
            </a:r>
          </a:p>
        </p:txBody>
      </p:sp>
      <p:sp>
        <p:nvSpPr>
          <p:cNvPr id="24" name="TextBox 23"/>
          <p:cNvSpPr txBox="1"/>
          <p:nvPr/>
        </p:nvSpPr>
        <p:spPr>
          <a:xfrm>
            <a:off x="6629399" y="3466118"/>
            <a:ext cx="1733549" cy="307777"/>
          </a:xfrm>
          <a:prstGeom prst="rect">
            <a:avLst/>
          </a:prstGeom>
          <a:noFill/>
        </p:spPr>
        <p:txBody>
          <a:bodyPr wrap="square" rtlCol="0">
            <a:spAutoFit/>
          </a:bodyPr>
          <a:lstStyle/>
          <a:p>
            <a:pPr algn="ctr"/>
            <a:r>
              <a:rPr lang="en-GB" sz="1400" dirty="0">
                <a:latin typeface="Century Gothic" panose="020B0502020202020204" pitchFamily="34" charset="0"/>
              </a:rPr>
              <a:t>Maths</a:t>
            </a:r>
          </a:p>
        </p:txBody>
      </p:sp>
      <p:sp>
        <p:nvSpPr>
          <p:cNvPr id="25" name="TextBox 24"/>
          <p:cNvSpPr txBox="1"/>
          <p:nvPr/>
        </p:nvSpPr>
        <p:spPr>
          <a:xfrm>
            <a:off x="4819648" y="3448109"/>
            <a:ext cx="1733549" cy="307777"/>
          </a:xfrm>
          <a:prstGeom prst="rect">
            <a:avLst/>
          </a:prstGeom>
          <a:noFill/>
        </p:spPr>
        <p:txBody>
          <a:bodyPr wrap="square" rtlCol="0">
            <a:spAutoFit/>
          </a:bodyPr>
          <a:lstStyle/>
          <a:p>
            <a:pPr algn="ctr"/>
            <a:r>
              <a:rPr lang="en-GB" sz="1400" dirty="0">
                <a:latin typeface="Century Gothic" panose="020B0502020202020204" pitchFamily="34" charset="0"/>
              </a:rPr>
              <a:t>Literacy</a:t>
            </a:r>
          </a:p>
        </p:txBody>
      </p:sp>
      <p:sp>
        <p:nvSpPr>
          <p:cNvPr id="26" name="Rounded Rectangle 25"/>
          <p:cNvSpPr/>
          <p:nvPr/>
        </p:nvSpPr>
        <p:spPr>
          <a:xfrm>
            <a:off x="4819648" y="4661178"/>
            <a:ext cx="7162802" cy="1813619"/>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p:cNvSpPr txBox="1"/>
          <p:nvPr/>
        </p:nvSpPr>
        <p:spPr>
          <a:xfrm>
            <a:off x="4917277" y="4693265"/>
            <a:ext cx="7124702" cy="1600438"/>
          </a:xfrm>
          <a:prstGeom prst="rect">
            <a:avLst/>
          </a:prstGeom>
          <a:noFill/>
        </p:spPr>
        <p:txBody>
          <a:bodyPr wrap="square" rtlCol="0">
            <a:spAutoFit/>
          </a:bodyPr>
          <a:lstStyle/>
          <a:p>
            <a:r>
              <a:rPr lang="en-GB" sz="1400" dirty="0">
                <a:latin typeface="Century Gothic" panose="020B0502020202020204" pitchFamily="34" charset="0"/>
              </a:rPr>
              <a:t>In addition, the ‘Characteristics of Effective Learning’ underpin learning and development across all areas and support the child to remain an effective and motivated learner.</a:t>
            </a:r>
          </a:p>
          <a:p>
            <a:pPr algn="ctr"/>
            <a:r>
              <a:rPr lang="en-GB" sz="1400" b="1" i="1" dirty="0">
                <a:latin typeface="Century Gothic" panose="020B0502020202020204" pitchFamily="34" charset="0"/>
              </a:rPr>
              <a:t>The Characteristics of Effective Learner are:</a:t>
            </a:r>
          </a:p>
          <a:p>
            <a:pPr algn="ctr"/>
            <a:r>
              <a:rPr lang="en-GB" sz="1400" dirty="0">
                <a:latin typeface="Century Gothic" panose="020B0502020202020204" pitchFamily="34" charset="0"/>
              </a:rPr>
              <a:t>Engagement – Playing and exploring</a:t>
            </a:r>
          </a:p>
          <a:p>
            <a:pPr algn="ctr"/>
            <a:r>
              <a:rPr lang="en-GB" sz="1400" dirty="0">
                <a:latin typeface="Century Gothic" panose="020B0502020202020204" pitchFamily="34" charset="0"/>
              </a:rPr>
              <a:t>Motivation – Active learning</a:t>
            </a:r>
          </a:p>
          <a:p>
            <a:pPr algn="ctr"/>
            <a:r>
              <a:rPr lang="en-GB" sz="1400" dirty="0">
                <a:latin typeface="Century Gothic" panose="020B0502020202020204" pitchFamily="34" charset="0"/>
              </a:rPr>
              <a:t>Thinking – Creating and thinking critically</a:t>
            </a:r>
          </a:p>
        </p:txBody>
      </p:sp>
    </p:spTree>
    <p:extLst>
      <p:ext uri="{BB962C8B-B14F-4D97-AF65-F5344CB8AC3E}">
        <p14:creationId xmlns:p14="http://schemas.microsoft.com/office/powerpoint/2010/main" val="36405771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6" name="TextBox 5"/>
          <p:cNvSpPr txBox="1"/>
          <p:nvPr/>
        </p:nvSpPr>
        <p:spPr>
          <a:xfrm>
            <a:off x="209550" y="247650"/>
            <a:ext cx="11772900" cy="923330"/>
          </a:xfrm>
          <a:prstGeom prst="rect">
            <a:avLst/>
          </a:prstGeom>
          <a:noFill/>
        </p:spPr>
        <p:txBody>
          <a:bodyPr wrap="square" rtlCol="0">
            <a:spAutoFit/>
          </a:bodyPr>
          <a:lstStyle/>
          <a:p>
            <a:pPr algn="ctr"/>
            <a:r>
              <a:rPr lang="en-GB" sz="5400" b="1" dirty="0">
                <a:effectLst>
                  <a:outerShdw blurRad="38100" dist="38100" dir="2700000" algn="tl">
                    <a:srgbClr val="000000">
                      <a:alpha val="43137"/>
                    </a:srgbClr>
                  </a:outerShdw>
                </a:effectLst>
                <a:latin typeface="Segoe Script" panose="020B0504020000000003" pitchFamily="34" charset="0"/>
              </a:rPr>
              <a:t>Planning in the EYFS</a:t>
            </a:r>
          </a:p>
        </p:txBody>
      </p:sp>
      <p:sp>
        <p:nvSpPr>
          <p:cNvPr id="2" name="Rounded Rectangle 1"/>
          <p:cNvSpPr/>
          <p:nvPr/>
        </p:nvSpPr>
        <p:spPr>
          <a:xfrm>
            <a:off x="438150" y="1170980"/>
            <a:ext cx="5486400" cy="5382220"/>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609600" y="1428750"/>
            <a:ext cx="5314950" cy="4575676"/>
          </a:xfrm>
          <a:prstGeom prst="rect">
            <a:avLst/>
          </a:prstGeom>
          <a:noFill/>
        </p:spPr>
        <p:txBody>
          <a:bodyPr wrap="square" rtlCol="0">
            <a:spAutoFit/>
          </a:bodyPr>
          <a:lstStyle/>
          <a:p>
            <a:pPr>
              <a:lnSpc>
                <a:spcPct val="150000"/>
              </a:lnSpc>
            </a:pPr>
            <a:r>
              <a:rPr lang="en-GB" sz="1400" dirty="0">
                <a:latin typeface="Century Gothic" panose="020B0502020202020204" pitchFamily="34" charset="0"/>
              </a:rPr>
              <a:t>Our planning follows the children’s needs and stages of development. We seek opportunities to make links between the areas of learning and plan next steps accordingly.</a:t>
            </a:r>
          </a:p>
          <a:p>
            <a:pPr>
              <a:lnSpc>
                <a:spcPct val="150000"/>
              </a:lnSpc>
            </a:pPr>
            <a:r>
              <a:rPr lang="en-GB" sz="1400" dirty="0">
                <a:latin typeface="Century Gothic" panose="020B0502020202020204" pitchFamily="34" charset="0"/>
              </a:rPr>
              <a:t>Our classes loosely follow topics and themes from the Cornerstones Curriculum which we find embeds the EYFS curriculum in an exciting and age-appropriate way whilst giving EYFS children a taste of some foundation subjects.</a:t>
            </a:r>
          </a:p>
          <a:p>
            <a:pPr>
              <a:lnSpc>
                <a:spcPct val="150000"/>
              </a:lnSpc>
            </a:pPr>
            <a:r>
              <a:rPr lang="en-GB" sz="1400" dirty="0">
                <a:latin typeface="Century Gothic" panose="020B0502020202020204" pitchFamily="34" charset="0"/>
              </a:rPr>
              <a:t>We deliver the curriculum through planned, purposeful play as well as adult-directed learning to enable the children to build on what they already know, in class the children are taught in whole class, small groups or individuals to ensure that all children are making progress from their own individual starting point.</a:t>
            </a:r>
          </a:p>
        </p:txBody>
      </p:sp>
      <p:sp>
        <p:nvSpPr>
          <p:cNvPr id="29" name="Rounded Rectangle 28"/>
          <p:cNvSpPr/>
          <p:nvPr/>
        </p:nvSpPr>
        <p:spPr>
          <a:xfrm>
            <a:off x="6210300" y="1170980"/>
            <a:ext cx="5486400" cy="5382220"/>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6381750" y="1440902"/>
            <a:ext cx="5314950" cy="4252511"/>
          </a:xfrm>
          <a:prstGeom prst="rect">
            <a:avLst/>
          </a:prstGeom>
          <a:noFill/>
        </p:spPr>
        <p:txBody>
          <a:bodyPr wrap="square" rtlCol="0">
            <a:spAutoFit/>
          </a:bodyPr>
          <a:lstStyle/>
          <a:p>
            <a:pPr>
              <a:lnSpc>
                <a:spcPct val="150000"/>
              </a:lnSpc>
            </a:pPr>
            <a:r>
              <a:rPr lang="en-GB" sz="1400" dirty="0">
                <a:latin typeface="Century Gothic" panose="020B0502020202020204" pitchFamily="34" charset="0"/>
              </a:rPr>
              <a:t>We provide a challenging, exciting and attractive learning environment that offers high-quality opportunities for the children to lean through play within the classroom and outside. Our classes have continuous provision that are designed to offer practical, open-ended learning opportunities where children are enabled to think creatively and imaginatively. The children are supported to explore how resources can be adapted and use their skills in a variety of contexts. We develop problem-solving skills through open-ended tasks and encourage children to share their thinking with others.</a:t>
            </a:r>
          </a:p>
          <a:p>
            <a:pPr>
              <a:lnSpc>
                <a:spcPct val="150000"/>
              </a:lnSpc>
            </a:pPr>
            <a:r>
              <a:rPr lang="en-GB" sz="1400" dirty="0">
                <a:latin typeface="Century Gothic" panose="020B0502020202020204" pitchFamily="34" charset="0"/>
              </a:rPr>
              <a:t>We also use parent observations on  Class Dojo to learn more about children’s likes and dislikes.</a:t>
            </a:r>
          </a:p>
        </p:txBody>
      </p:sp>
    </p:spTree>
    <p:extLst>
      <p:ext uri="{BB962C8B-B14F-4D97-AF65-F5344CB8AC3E}">
        <p14:creationId xmlns:p14="http://schemas.microsoft.com/office/powerpoint/2010/main" val="8107791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alpha val="1000"/>
          </a:schemeClr>
        </a:solidFill>
        <a:effectLst/>
      </p:bgPr>
    </p:bg>
    <p:spTree>
      <p:nvGrpSpPr>
        <p:cNvPr id="1" name=""/>
        <p:cNvGrpSpPr/>
        <p:nvPr/>
      </p:nvGrpSpPr>
      <p:grpSpPr>
        <a:xfrm>
          <a:off x="0" y="0"/>
          <a:ext cx="0" cy="0"/>
          <a:chOff x="0" y="0"/>
          <a:chExt cx="0" cy="0"/>
        </a:xfrm>
      </p:grpSpPr>
      <p:pic>
        <p:nvPicPr>
          <p:cNvPr id="2050" name="Picture 2" descr="Coronavirus: Should you let your children play with other children? - BBC  News"/>
          <p:cNvPicPr>
            <a:picLocks noChangeAspect="1" noChangeArrowheads="1"/>
          </p:cNvPicPr>
          <p:nvPr/>
        </p:nvPicPr>
        <p:blipFill>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800725" y="2305050"/>
            <a:ext cx="6648450" cy="1754326"/>
          </a:xfrm>
          <a:prstGeom prst="rect">
            <a:avLst/>
          </a:prstGeom>
          <a:noFill/>
        </p:spPr>
        <p:txBody>
          <a:bodyPr wrap="square" rtlCol="0">
            <a:spAutoFit/>
          </a:bodyPr>
          <a:lstStyle/>
          <a:p>
            <a:pPr algn="ctr"/>
            <a:r>
              <a:rPr lang="en-GB" sz="5400" b="1" dirty="0">
                <a:effectLst>
                  <a:outerShdw blurRad="38100" dist="38100" dir="2700000" algn="tl">
                    <a:srgbClr val="000000">
                      <a:alpha val="43137"/>
                    </a:srgbClr>
                  </a:outerShdw>
                </a:effectLst>
                <a:latin typeface="Segoe Script" panose="020B0504020000000003" pitchFamily="34" charset="0"/>
              </a:rPr>
              <a:t>Personal Development</a:t>
            </a:r>
          </a:p>
        </p:txBody>
      </p:sp>
      <p:sp>
        <p:nvSpPr>
          <p:cNvPr id="4" name="Rounded Rectangle 3"/>
          <p:cNvSpPr/>
          <p:nvPr/>
        </p:nvSpPr>
        <p:spPr>
          <a:xfrm>
            <a:off x="247650" y="342900"/>
            <a:ext cx="6229350" cy="5981700"/>
          </a:xfrm>
          <a:prstGeom prst="roundRect">
            <a:avLst/>
          </a:prstGeom>
          <a:solidFill>
            <a:schemeClr val="accent6">
              <a:lumMod val="60000"/>
              <a:lumOff val="40000"/>
              <a:alpha val="6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GB" sz="1600" dirty="0">
                <a:solidFill>
                  <a:schemeClr val="tx1">
                    <a:lumMod val="95000"/>
                    <a:lumOff val="5000"/>
                  </a:schemeClr>
                </a:solidFill>
                <a:latin typeface="Century Gothic" panose="020B0502020202020204" pitchFamily="34" charset="0"/>
              </a:rPr>
              <a:t>To support children’s skills in the prime area of PSED, we aim to promote an understanding of people, different cultures and communities beyond their own. Through PSHE lessons and learning opportunities we teach the language of feelings to develop emotional literacy and support emotional security through regular circle time sessions, discussions, modelled behaviour and provision of a safe learning environment.</a:t>
            </a:r>
          </a:p>
          <a:p>
            <a:pPr algn="ctr">
              <a:lnSpc>
                <a:spcPct val="150000"/>
              </a:lnSpc>
            </a:pPr>
            <a:r>
              <a:rPr lang="en-GB" sz="1600" dirty="0">
                <a:solidFill>
                  <a:schemeClr val="tx1">
                    <a:lumMod val="95000"/>
                    <a:lumOff val="5000"/>
                  </a:schemeClr>
                </a:solidFill>
                <a:latin typeface="Century Gothic" panose="020B0502020202020204" pitchFamily="34" charset="0"/>
              </a:rPr>
              <a:t>We have weekly focus session on the Metacognition of Effective Learning which supports the children’s independence and builds on key skills that they will need throughout life.</a:t>
            </a:r>
          </a:p>
          <a:p>
            <a:pPr algn="ctr">
              <a:lnSpc>
                <a:spcPct val="150000"/>
              </a:lnSpc>
            </a:pPr>
            <a:r>
              <a:rPr lang="en-GB" sz="1600" dirty="0">
                <a:solidFill>
                  <a:schemeClr val="tx1">
                    <a:lumMod val="95000"/>
                    <a:lumOff val="5000"/>
                  </a:schemeClr>
                </a:solidFill>
                <a:latin typeface="Century Gothic" panose="020B0502020202020204" pitchFamily="34" charset="0"/>
              </a:rPr>
              <a:t>We teach the children about how to keep themselves healthy through good hygiene, healthy eating, exercise and being kind to themselves and others. </a:t>
            </a:r>
          </a:p>
        </p:txBody>
      </p:sp>
    </p:spTree>
    <p:extLst>
      <p:ext uri="{BB962C8B-B14F-4D97-AF65-F5344CB8AC3E}">
        <p14:creationId xmlns:p14="http://schemas.microsoft.com/office/powerpoint/2010/main" val="27055536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descr="Outdoor Play Is Essential For Kids&amp;#39; Health, Even If Parents Worry: Study |  HuffPost null"/>
          <p:cNvPicPr>
            <a:picLocks noChangeAspect="1" noChangeArrowheads="1"/>
          </p:cNvPicPr>
          <p:nvPr/>
        </p:nvPicPr>
        <p:blipFill>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a:stretch>
            <a:fillRect/>
          </a:stretch>
        </p:blipFill>
        <p:spPr bwMode="auto">
          <a:xfrm>
            <a:off x="0" y="0"/>
            <a:ext cx="12192000" cy="6872288"/>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813258" y="333472"/>
            <a:ext cx="5964614" cy="6039047"/>
          </a:xfrm>
          <a:prstGeom prst="roundRect">
            <a:avLst/>
          </a:prstGeom>
          <a:solidFill>
            <a:schemeClr val="accent6">
              <a:lumMod val="60000"/>
              <a:lumOff val="40000"/>
              <a:alpha val="6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Quality fiction and non-fiction texts for focused learning and story time</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Adult modelling, questioning and conversation</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Carpet time and timetabled sessions for attentive listening</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Daily story time </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Vocabulary displayed in classroom</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Observed interaction between peers</a:t>
            </a:r>
          </a:p>
          <a:p>
            <a:pPr marL="285750" indent="-285750" algn="ctr">
              <a:lnSpc>
                <a:spcPct val="150000"/>
              </a:lnSpc>
              <a:buFont typeface="Arial" panose="020B0604020202020204" pitchFamily="34" charset="0"/>
              <a:buChar char="•"/>
            </a:pPr>
            <a:r>
              <a:rPr lang="en-GB" sz="1600" dirty="0" err="1">
                <a:solidFill>
                  <a:schemeClr val="tx1">
                    <a:lumMod val="95000"/>
                    <a:lumOff val="5000"/>
                  </a:schemeClr>
                </a:solidFill>
                <a:latin typeface="Century Gothic" panose="020B0502020202020204" pitchFamily="34" charset="0"/>
              </a:rPr>
              <a:t>Scaffolded</a:t>
            </a:r>
            <a:r>
              <a:rPr lang="en-GB" sz="1600" dirty="0">
                <a:solidFill>
                  <a:schemeClr val="tx1">
                    <a:lumMod val="95000"/>
                    <a:lumOff val="5000"/>
                  </a:schemeClr>
                </a:solidFill>
                <a:latin typeface="Century Gothic" panose="020B0502020202020204" pitchFamily="34" charset="0"/>
              </a:rPr>
              <a:t> play and conversation with EYFS team</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Daily nursery rhymes and songs to develop vocabulary and extend learning (Nursery)</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NELI delivered across EYFS</a:t>
            </a:r>
          </a:p>
        </p:txBody>
      </p:sp>
      <p:sp>
        <p:nvSpPr>
          <p:cNvPr id="6" name="TextBox 5"/>
          <p:cNvSpPr txBox="1"/>
          <p:nvPr/>
        </p:nvSpPr>
        <p:spPr>
          <a:xfrm>
            <a:off x="6524625" y="2305050"/>
            <a:ext cx="5667375" cy="1446550"/>
          </a:xfrm>
          <a:prstGeom prst="rect">
            <a:avLst/>
          </a:prstGeom>
          <a:noFill/>
        </p:spPr>
        <p:txBody>
          <a:bodyPr wrap="square" rtlCol="0">
            <a:spAutoFit/>
          </a:bodyPr>
          <a:lstStyle/>
          <a:p>
            <a:pPr algn="ctr"/>
            <a:r>
              <a:rPr lang="en-GB" sz="4400" b="1" dirty="0">
                <a:effectLst>
                  <a:outerShdw blurRad="38100" dist="38100" dir="2700000" algn="tl">
                    <a:srgbClr val="000000">
                      <a:alpha val="43137"/>
                    </a:srgbClr>
                  </a:outerShdw>
                </a:effectLst>
                <a:latin typeface="Segoe Script" panose="020B0504020000000003" pitchFamily="34" charset="0"/>
              </a:rPr>
              <a:t>Communication and Language</a:t>
            </a:r>
          </a:p>
        </p:txBody>
      </p:sp>
    </p:spTree>
    <p:extLst>
      <p:ext uri="{BB962C8B-B14F-4D97-AF65-F5344CB8AC3E}">
        <p14:creationId xmlns:p14="http://schemas.microsoft.com/office/powerpoint/2010/main" val="25103045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descr="Outdoor Play Is Essential For Kids&amp;#39; Health, Even If Parents Worry: Study |  HuffPost null"/>
          <p:cNvPicPr>
            <a:picLocks noChangeAspect="1" noChangeArrowheads="1"/>
          </p:cNvPicPr>
          <p:nvPr/>
        </p:nvPicPr>
        <p:blipFill>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a:stretch>
            <a:fillRect/>
          </a:stretch>
        </p:blipFill>
        <p:spPr bwMode="auto">
          <a:xfrm>
            <a:off x="0" y="0"/>
            <a:ext cx="12192000" cy="6872288"/>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5667375" y="445294"/>
            <a:ext cx="6229350" cy="5981700"/>
          </a:xfrm>
          <a:prstGeom prst="roundRect">
            <a:avLst/>
          </a:prstGeom>
          <a:solidFill>
            <a:schemeClr val="accent6">
              <a:lumMod val="60000"/>
              <a:lumOff val="40000"/>
              <a:alpha val="6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Daily modelling of school rules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Clear routine</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Positive reinforcement of expected behaviour</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Circle time and </a:t>
            </a:r>
            <a:r>
              <a:rPr lang="en-GB" sz="1600" dirty="0" err="1">
                <a:solidFill>
                  <a:schemeClr val="tx1">
                    <a:lumMod val="95000"/>
                    <a:lumOff val="5000"/>
                  </a:schemeClr>
                </a:solidFill>
                <a:latin typeface="Century Gothic" panose="020B0502020202020204" pitchFamily="34" charset="0"/>
              </a:rPr>
              <a:t>scaffolded</a:t>
            </a:r>
            <a:r>
              <a:rPr lang="en-GB" sz="1600" dirty="0">
                <a:solidFill>
                  <a:schemeClr val="tx1">
                    <a:lumMod val="95000"/>
                    <a:lumOff val="5000"/>
                  </a:schemeClr>
                </a:solidFill>
                <a:latin typeface="Century Gothic" panose="020B0502020202020204" pitchFamily="34" charset="0"/>
              </a:rPr>
              <a:t> social interactions to support friendships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Parental involvement; All About Me, Tapestry</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Children choose friendships and are encouraged to play with others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Specific lessons on various aspects of PSE</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Celebration assembly</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Quality texts to support teaching</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Observations of children’s interactions and social skills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Calm space available for all </a:t>
            </a:r>
            <a:r>
              <a:rPr lang="en-GB" sz="1600" dirty="0" err="1">
                <a:solidFill>
                  <a:schemeClr val="tx1">
                    <a:lumMod val="95000"/>
                    <a:lumOff val="5000"/>
                  </a:schemeClr>
                </a:solidFill>
                <a:latin typeface="Century Gothic" panose="020B0502020202020204" pitchFamily="34" charset="0"/>
              </a:rPr>
              <a:t>chidlren</a:t>
            </a:r>
            <a:endParaRPr lang="en-GB" sz="1600" dirty="0">
              <a:solidFill>
                <a:schemeClr val="tx1">
                  <a:lumMod val="95000"/>
                  <a:lumOff val="5000"/>
                </a:schemeClr>
              </a:solidFill>
              <a:latin typeface="Century Gothic" panose="020B0502020202020204" pitchFamily="34" charset="0"/>
            </a:endParaRPr>
          </a:p>
        </p:txBody>
      </p:sp>
      <p:sp>
        <p:nvSpPr>
          <p:cNvPr id="6" name="TextBox 5"/>
          <p:cNvSpPr txBox="1"/>
          <p:nvPr/>
        </p:nvSpPr>
        <p:spPr>
          <a:xfrm>
            <a:off x="0" y="2305050"/>
            <a:ext cx="5667375" cy="1446550"/>
          </a:xfrm>
          <a:prstGeom prst="rect">
            <a:avLst/>
          </a:prstGeom>
          <a:noFill/>
        </p:spPr>
        <p:txBody>
          <a:bodyPr wrap="square" rtlCol="0">
            <a:spAutoFit/>
          </a:bodyPr>
          <a:lstStyle/>
          <a:p>
            <a:pPr algn="ctr"/>
            <a:r>
              <a:rPr lang="en-GB" sz="4400" b="1" dirty="0">
                <a:effectLst>
                  <a:outerShdw blurRad="38100" dist="38100" dir="2700000" algn="tl">
                    <a:srgbClr val="000000">
                      <a:alpha val="43137"/>
                    </a:srgbClr>
                  </a:outerShdw>
                </a:effectLst>
                <a:latin typeface="Segoe Script" panose="020B0504020000000003" pitchFamily="34" charset="0"/>
              </a:rPr>
              <a:t>Personal, social and emotional</a:t>
            </a:r>
          </a:p>
        </p:txBody>
      </p:sp>
    </p:spTree>
    <p:extLst>
      <p:ext uri="{BB962C8B-B14F-4D97-AF65-F5344CB8AC3E}">
        <p14:creationId xmlns:p14="http://schemas.microsoft.com/office/powerpoint/2010/main" val="24781117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Group of Children Playing Together Stock Footage Video (100% Royalty-free)  1007970289 | Shutterstock"/>
          <p:cNvPicPr>
            <a:picLocks noChangeAspect="1" noChangeArrowheads="1"/>
          </p:cNvPicPr>
          <p:nvPr/>
        </p:nvPicPr>
        <p:blipFill>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a:stretch>
            <a:fillRect/>
          </a:stretch>
        </p:blipFill>
        <p:spPr bwMode="auto">
          <a:xfrm>
            <a:off x="0" y="19050"/>
            <a:ext cx="12192000" cy="6868732"/>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5667375" y="445294"/>
            <a:ext cx="6229350" cy="5981700"/>
          </a:xfrm>
          <a:prstGeom prst="roundRect">
            <a:avLst/>
          </a:prstGeom>
          <a:solidFill>
            <a:schemeClr val="accent6">
              <a:lumMod val="60000"/>
              <a:lumOff val="40000"/>
              <a:alpha val="6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GB" sz="1600" dirty="0">
                <a:solidFill>
                  <a:schemeClr val="tx1">
                    <a:lumMod val="95000"/>
                    <a:lumOff val="5000"/>
                  </a:schemeClr>
                </a:solidFill>
                <a:latin typeface="Century Gothic" panose="020B0502020202020204" pitchFamily="34" charset="0"/>
              </a:rPr>
              <a:t>Daily access to outdoor and indoor provision which includes: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Own EYFS outdoor provision accessible all year round</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Playground, field etc.</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Balance beams, trim trail, bridge, tyres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Large plastic building materials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Prams, scooters and pedal toys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Boxes, hoops, tunnels, dens </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Sand pit / water toys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Drainpipes and buckets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Mud kitchen</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Weekly PE sessions </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Appropriate chairs and tables for EYFS children</a:t>
            </a:r>
          </a:p>
        </p:txBody>
      </p:sp>
      <p:sp>
        <p:nvSpPr>
          <p:cNvPr id="6" name="TextBox 5"/>
          <p:cNvSpPr txBox="1"/>
          <p:nvPr/>
        </p:nvSpPr>
        <p:spPr>
          <a:xfrm>
            <a:off x="0" y="2305050"/>
            <a:ext cx="5667375" cy="1446550"/>
          </a:xfrm>
          <a:prstGeom prst="rect">
            <a:avLst/>
          </a:prstGeom>
          <a:noFill/>
        </p:spPr>
        <p:txBody>
          <a:bodyPr wrap="square" rtlCol="0">
            <a:spAutoFit/>
          </a:bodyPr>
          <a:lstStyle/>
          <a:p>
            <a:pPr algn="ctr"/>
            <a:r>
              <a:rPr lang="en-GB" sz="4400" b="1" dirty="0">
                <a:effectLst>
                  <a:outerShdw blurRad="38100" dist="38100" dir="2700000" algn="tl">
                    <a:srgbClr val="000000">
                      <a:alpha val="43137"/>
                    </a:srgbClr>
                  </a:outerShdw>
                </a:effectLst>
                <a:latin typeface="Segoe Script" panose="020B0504020000000003" pitchFamily="34" charset="0"/>
              </a:rPr>
              <a:t>Gross motor development</a:t>
            </a:r>
          </a:p>
        </p:txBody>
      </p:sp>
    </p:spTree>
    <p:extLst>
      <p:ext uri="{BB962C8B-B14F-4D97-AF65-F5344CB8AC3E}">
        <p14:creationId xmlns:p14="http://schemas.microsoft.com/office/powerpoint/2010/main" val="1046858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Group of Children Playing Together Stock Footage Video (100% Royalty-free)  1007970289 | Shutterstock"/>
          <p:cNvPicPr>
            <a:picLocks noChangeAspect="1" noChangeArrowheads="1"/>
          </p:cNvPicPr>
          <p:nvPr/>
        </p:nvPicPr>
        <p:blipFill>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a:stretch>
            <a:fillRect/>
          </a:stretch>
        </p:blipFill>
        <p:spPr bwMode="auto">
          <a:xfrm>
            <a:off x="0" y="19050"/>
            <a:ext cx="12192000" cy="6868732"/>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333375" y="462566"/>
            <a:ext cx="6229350" cy="5981700"/>
          </a:xfrm>
          <a:prstGeom prst="roundRect">
            <a:avLst/>
          </a:prstGeom>
          <a:solidFill>
            <a:schemeClr val="accent6">
              <a:lumMod val="60000"/>
              <a:lumOff val="40000"/>
              <a:alpha val="6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Handwriting formation included in phonics sessions (Reception)</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Songs and rhymes to support formation of letters and numerals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Provision of left and right-handed scissors/modelled support to make snips, cut in line and around a shape</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Provision of chunky pencils and crayons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Slimmer writing tolls available for progression</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Use of sensory resources for mark making in a variety of ways such as shaving foam, playdough, paint etc.</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Fine motor activities planned into provision</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Support for using knife and fork at lunch (Reception)</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See Pencil grip progression</a:t>
            </a:r>
          </a:p>
          <a:p>
            <a:pPr algn="ctr">
              <a:lnSpc>
                <a:spcPct val="150000"/>
              </a:lnSpc>
            </a:pPr>
            <a:endParaRPr lang="en-GB" sz="1600" dirty="0">
              <a:solidFill>
                <a:schemeClr val="tx1">
                  <a:lumMod val="95000"/>
                  <a:lumOff val="5000"/>
                </a:schemeClr>
              </a:solidFill>
              <a:latin typeface="Century Gothic" panose="020B0502020202020204" pitchFamily="34" charset="0"/>
            </a:endParaRPr>
          </a:p>
        </p:txBody>
      </p:sp>
      <p:sp>
        <p:nvSpPr>
          <p:cNvPr id="6" name="TextBox 5"/>
          <p:cNvSpPr txBox="1"/>
          <p:nvPr/>
        </p:nvSpPr>
        <p:spPr>
          <a:xfrm>
            <a:off x="6700837" y="2580144"/>
            <a:ext cx="5667375" cy="1446550"/>
          </a:xfrm>
          <a:prstGeom prst="rect">
            <a:avLst/>
          </a:prstGeom>
          <a:noFill/>
        </p:spPr>
        <p:txBody>
          <a:bodyPr wrap="square" rtlCol="0">
            <a:spAutoFit/>
          </a:bodyPr>
          <a:lstStyle/>
          <a:p>
            <a:pPr algn="ctr"/>
            <a:r>
              <a:rPr lang="en-GB" sz="4400" b="1" dirty="0">
                <a:effectLst>
                  <a:outerShdw blurRad="38100" dist="38100" dir="2700000" algn="tl">
                    <a:srgbClr val="000000">
                      <a:alpha val="43137"/>
                    </a:srgbClr>
                  </a:outerShdw>
                </a:effectLst>
                <a:latin typeface="Segoe Script" panose="020B0504020000000003" pitchFamily="34" charset="0"/>
              </a:rPr>
              <a:t>Fine motor development</a:t>
            </a:r>
          </a:p>
        </p:txBody>
      </p:sp>
    </p:spTree>
    <p:extLst>
      <p:ext uri="{BB962C8B-B14F-4D97-AF65-F5344CB8AC3E}">
        <p14:creationId xmlns:p14="http://schemas.microsoft.com/office/powerpoint/2010/main" val="5127350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2616615" y="-1340264"/>
            <a:ext cx="7054022" cy="9734551"/>
          </a:xfrm>
          <a:prstGeom prst="rect">
            <a:avLst/>
          </a:prstGeom>
        </p:spPr>
      </p:pic>
    </p:spTree>
    <p:extLst>
      <p:ext uri="{BB962C8B-B14F-4D97-AF65-F5344CB8AC3E}">
        <p14:creationId xmlns:p14="http://schemas.microsoft.com/office/powerpoint/2010/main" val="1191749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TextBox 2"/>
          <p:cNvSpPr txBox="1"/>
          <p:nvPr/>
        </p:nvSpPr>
        <p:spPr>
          <a:xfrm>
            <a:off x="594871" y="860982"/>
            <a:ext cx="8667750" cy="4247317"/>
          </a:xfrm>
          <a:prstGeom prst="rect">
            <a:avLst/>
          </a:prstGeom>
          <a:noFill/>
        </p:spPr>
        <p:txBody>
          <a:bodyPr wrap="square" rtlCol="0">
            <a:spAutoFit/>
          </a:bodyPr>
          <a:lstStyle/>
          <a:p>
            <a:pPr algn="ctr"/>
            <a:r>
              <a:rPr lang="en-GB" sz="5400" b="1" dirty="0">
                <a:effectLst>
                  <a:outerShdw blurRad="38100" dist="38100" dir="2700000" algn="tl">
                    <a:srgbClr val="000000">
                      <a:alpha val="43137"/>
                    </a:srgbClr>
                  </a:outerShdw>
                </a:effectLst>
                <a:latin typeface="Segoe Script" panose="020B0504020000000003" pitchFamily="34" charset="0"/>
              </a:rPr>
              <a:t>  Teaching of Phonics</a:t>
            </a:r>
          </a:p>
          <a:p>
            <a:pPr algn="ctr"/>
            <a:r>
              <a:rPr lang="en-GB" sz="5400" b="1" dirty="0">
                <a:effectLst>
                  <a:outerShdw blurRad="38100" dist="38100" dir="2700000" algn="tl">
                    <a:srgbClr val="000000">
                      <a:alpha val="43137"/>
                    </a:srgbClr>
                  </a:outerShdw>
                </a:effectLst>
                <a:latin typeface="Segoe Script" panose="020B0504020000000003" pitchFamily="34" charset="0"/>
              </a:rPr>
              <a:t>We use Bug Club</a:t>
            </a:r>
          </a:p>
          <a:p>
            <a:pPr algn="ctr"/>
            <a:endParaRPr lang="en-GB" sz="5400" b="1" dirty="0">
              <a:effectLst>
                <a:outerShdw blurRad="38100" dist="38100" dir="2700000" algn="tl">
                  <a:srgbClr val="000000">
                    <a:alpha val="43137"/>
                  </a:srgbClr>
                </a:outerShdw>
              </a:effectLst>
              <a:latin typeface="Segoe Script" panose="020B0504020000000003" pitchFamily="34" charset="0"/>
            </a:endParaRPr>
          </a:p>
          <a:p>
            <a:pPr algn="ctr"/>
            <a:endParaRPr lang="en-GB" sz="5400" b="1" dirty="0">
              <a:effectLst>
                <a:outerShdw blurRad="38100" dist="38100" dir="2700000" algn="tl">
                  <a:srgbClr val="000000">
                    <a:alpha val="43137"/>
                  </a:srgbClr>
                </a:outerShdw>
              </a:effectLst>
              <a:latin typeface="Segoe Script" panose="020B0504020000000003" pitchFamily="34" charset="0"/>
            </a:endParaRPr>
          </a:p>
          <a:p>
            <a:pPr algn="ctr"/>
            <a:endParaRPr lang="en-GB" sz="5400" b="1" dirty="0">
              <a:effectLst>
                <a:outerShdw blurRad="38100" dist="38100" dir="2700000" algn="tl">
                  <a:srgbClr val="000000">
                    <a:alpha val="43137"/>
                  </a:srgbClr>
                </a:outerShdw>
              </a:effectLst>
              <a:latin typeface="Segoe Script" panose="020B0504020000000003" pitchFamily="34" charset="0"/>
            </a:endParaRPr>
          </a:p>
        </p:txBody>
      </p:sp>
    </p:spTree>
    <p:extLst>
      <p:ext uri="{BB962C8B-B14F-4D97-AF65-F5344CB8AC3E}">
        <p14:creationId xmlns:p14="http://schemas.microsoft.com/office/powerpoint/2010/main" val="36506720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arly Years Writing Project | pippapixley"/>
          <p:cNvPicPr>
            <a:picLocks noChangeAspect="1" noChangeArrowheads="1"/>
          </p:cNvPicPr>
          <p:nvPr/>
        </p:nvPicPr>
        <p:blipFill>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a:stretch>
            <a:fillRect/>
          </a:stretch>
        </p:blipFill>
        <p:spPr bwMode="auto">
          <a:xfrm>
            <a:off x="0" y="0"/>
            <a:ext cx="12192000" cy="6827522"/>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5591175" y="422911"/>
            <a:ext cx="6229350" cy="5981700"/>
          </a:xfrm>
          <a:prstGeom prst="roundRect">
            <a:avLst/>
          </a:prstGeom>
          <a:solidFill>
            <a:schemeClr val="accent6">
              <a:lumMod val="60000"/>
              <a:lumOff val="40000"/>
              <a:alpha val="6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GB" sz="1600" dirty="0">
                <a:solidFill>
                  <a:schemeClr val="tx1">
                    <a:lumMod val="95000"/>
                    <a:lumOff val="5000"/>
                  </a:schemeClr>
                </a:solidFill>
                <a:latin typeface="Century Gothic" panose="020B0502020202020204" pitchFamily="34" charset="0"/>
              </a:rPr>
              <a:t>All writing stages are valued and children’s progress is recorded. Children are supported with their gross motor skills. Alongside fine motor activities we provide:</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A variety of writing tools in the provision</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White boards, chalk boards and a variety of paper inside and outside</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Sound mats, literacy displays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Tricky word mats (Reception)</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Meaningful reasons and opportunities for the children to write for a purpose</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Child accessible writing areas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Songs, repetition and story maps for retelling stories(encourages talking for writing)</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Daily shared and modelled writing (In Literacy lesson in Reception and in provision in Nursery/Reception)</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Daily support to write their name (Reception)</a:t>
            </a:r>
          </a:p>
        </p:txBody>
      </p:sp>
      <p:sp>
        <p:nvSpPr>
          <p:cNvPr id="6" name="TextBox 5"/>
          <p:cNvSpPr txBox="1"/>
          <p:nvPr/>
        </p:nvSpPr>
        <p:spPr>
          <a:xfrm>
            <a:off x="-276225" y="1844101"/>
            <a:ext cx="5667375" cy="1569660"/>
          </a:xfrm>
          <a:prstGeom prst="rect">
            <a:avLst/>
          </a:prstGeom>
          <a:noFill/>
        </p:spPr>
        <p:txBody>
          <a:bodyPr wrap="square" rtlCol="0">
            <a:spAutoFit/>
          </a:bodyPr>
          <a:lstStyle/>
          <a:p>
            <a:pPr algn="ctr"/>
            <a:r>
              <a:rPr lang="en-GB" sz="4800" b="1" dirty="0">
                <a:effectLst>
                  <a:outerShdw blurRad="38100" dist="38100" dir="2700000" algn="tl">
                    <a:srgbClr val="000000">
                      <a:alpha val="43137"/>
                    </a:srgbClr>
                  </a:outerShdw>
                </a:effectLst>
                <a:latin typeface="Segoe Script" panose="020B0504020000000003" pitchFamily="34" charset="0"/>
              </a:rPr>
              <a:t>Literacy - writing</a:t>
            </a:r>
          </a:p>
        </p:txBody>
      </p:sp>
    </p:spTree>
    <p:extLst>
      <p:ext uri="{BB962C8B-B14F-4D97-AF65-F5344CB8AC3E}">
        <p14:creationId xmlns:p14="http://schemas.microsoft.com/office/powerpoint/2010/main" val="871129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Find a cosy corner to sit, relax and read your book | Early Years Educator"/>
          <p:cNvPicPr>
            <a:picLocks noChangeAspect="1" noChangeArrowheads="1"/>
          </p:cNvPicPr>
          <p:nvPr/>
        </p:nvPicPr>
        <p:blipFill>
          <a:blip r:embed="rId2">
            <a:extLst>
              <a:ext uri="{BEBA8EAE-BF5A-486C-A8C5-ECC9F3942E4B}">
                <a14:imgProps xmlns:a14="http://schemas.microsoft.com/office/drawing/2010/main">
                  <a14:imgLayer r:embed="rId3">
                    <a14:imgEffect>
                      <a14:artisticBlur radius="46"/>
                    </a14:imgEffect>
                  </a14:imgLayer>
                </a14:imgProps>
              </a:ext>
              <a:ext uri="{28A0092B-C50C-407E-A947-70E740481C1C}">
                <a14:useLocalDpi xmlns:a14="http://schemas.microsoft.com/office/drawing/2010/main" val="0"/>
              </a:ext>
            </a:extLst>
          </a:blip>
          <a:srcRect/>
          <a:stretch>
            <a:fillRect/>
          </a:stretch>
        </p:blipFill>
        <p:spPr bwMode="auto">
          <a:xfrm>
            <a:off x="0" y="2286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352424" y="461011"/>
            <a:ext cx="7381875" cy="5981700"/>
          </a:xfrm>
          <a:prstGeom prst="roundRect">
            <a:avLst/>
          </a:prstGeom>
          <a:solidFill>
            <a:schemeClr val="accent6">
              <a:lumMod val="60000"/>
              <a:lumOff val="40000"/>
              <a:alpha val="6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lnSpc>
                <a:spcPct val="150000"/>
              </a:lnSpc>
              <a:buFont typeface="Arial" panose="020B0604020202020204" pitchFamily="34" charset="0"/>
              <a:buChar char="•"/>
            </a:pPr>
            <a:endParaRPr lang="en-GB" sz="1600" dirty="0">
              <a:solidFill>
                <a:schemeClr val="tx1">
                  <a:lumMod val="95000"/>
                  <a:lumOff val="5000"/>
                </a:schemeClr>
              </a:solidFill>
              <a:latin typeface="Century Gothic" panose="020B0502020202020204" pitchFamily="34" charset="0"/>
            </a:endParaRPr>
          </a:p>
          <a:p>
            <a:pPr marL="285750" indent="-285750" algn="ctr">
              <a:lnSpc>
                <a:spcPct val="150000"/>
              </a:lnSpc>
              <a:buFont typeface="Arial" panose="020B0604020202020204" pitchFamily="34" charset="0"/>
              <a:buChar char="•"/>
            </a:pPr>
            <a:endParaRPr lang="en-GB" sz="1600" dirty="0">
              <a:solidFill>
                <a:schemeClr val="tx1">
                  <a:lumMod val="95000"/>
                  <a:lumOff val="5000"/>
                </a:schemeClr>
              </a:solidFill>
              <a:latin typeface="Century Gothic" panose="020B0502020202020204" pitchFamily="34" charset="0"/>
            </a:endParaRP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Daily shared and modelled reading in Literacy lessons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Provision of diverse books including traditional and modern</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Planned daily phonics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Use of phonic scheme (Bug Club Phonics)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Taught nursery rhymes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A variety of high quality fiction and non-fiction texts in provision</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Daily phoneme/grapheme revisit</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Meaningful reasons and opportunities for the children to read</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Child accessible reading areas and the opportunity to decide what they would like to read</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Daily story time</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Guided reading sessions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Reading books sent home and progression tracked</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Daily opportunities for blending and segmenting</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Comprehension observed in provision and in guided reading sessions</a:t>
            </a:r>
          </a:p>
          <a:p>
            <a:pPr marL="285750" indent="-285750" algn="ctr">
              <a:lnSpc>
                <a:spcPct val="150000"/>
              </a:lnSpc>
              <a:buFont typeface="Arial" panose="020B0604020202020204" pitchFamily="34" charset="0"/>
              <a:buChar char="•"/>
            </a:pPr>
            <a:endParaRPr lang="en-GB" sz="1600" dirty="0">
              <a:solidFill>
                <a:schemeClr val="tx1">
                  <a:lumMod val="95000"/>
                  <a:lumOff val="5000"/>
                </a:schemeClr>
              </a:solidFill>
              <a:latin typeface="Century Gothic" panose="020B0502020202020204" pitchFamily="34" charset="0"/>
            </a:endParaRPr>
          </a:p>
          <a:p>
            <a:pPr algn="ctr">
              <a:lnSpc>
                <a:spcPct val="150000"/>
              </a:lnSpc>
            </a:pPr>
            <a:endParaRPr lang="en-GB" sz="1600" dirty="0">
              <a:solidFill>
                <a:schemeClr val="tx1">
                  <a:lumMod val="95000"/>
                  <a:lumOff val="5000"/>
                </a:schemeClr>
              </a:solidFill>
              <a:latin typeface="Century Gothic" panose="020B0502020202020204" pitchFamily="34" charset="0"/>
            </a:endParaRPr>
          </a:p>
        </p:txBody>
      </p:sp>
      <p:sp>
        <p:nvSpPr>
          <p:cNvPr id="6" name="TextBox 5"/>
          <p:cNvSpPr txBox="1"/>
          <p:nvPr/>
        </p:nvSpPr>
        <p:spPr>
          <a:xfrm>
            <a:off x="6953250" y="2053651"/>
            <a:ext cx="5667375" cy="1569660"/>
          </a:xfrm>
          <a:prstGeom prst="rect">
            <a:avLst/>
          </a:prstGeom>
          <a:noFill/>
        </p:spPr>
        <p:txBody>
          <a:bodyPr wrap="square" rtlCol="0">
            <a:spAutoFit/>
          </a:bodyPr>
          <a:lstStyle/>
          <a:p>
            <a:pPr algn="ctr"/>
            <a:r>
              <a:rPr lang="en-GB" sz="4800" b="1" dirty="0">
                <a:effectLst>
                  <a:outerShdw blurRad="38100" dist="38100" dir="2700000" algn="tl">
                    <a:srgbClr val="000000">
                      <a:alpha val="43137"/>
                    </a:srgbClr>
                  </a:outerShdw>
                </a:effectLst>
                <a:latin typeface="Segoe Script" panose="020B0504020000000003" pitchFamily="34" charset="0"/>
              </a:rPr>
              <a:t>Literacy - reading</a:t>
            </a:r>
          </a:p>
        </p:txBody>
      </p:sp>
    </p:spTree>
    <p:extLst>
      <p:ext uri="{BB962C8B-B14F-4D97-AF65-F5344CB8AC3E}">
        <p14:creationId xmlns:p14="http://schemas.microsoft.com/office/powerpoint/2010/main" val="23877948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Find a cosy corner to sit, relax and read your book | Early Years Educator"/>
          <p:cNvPicPr>
            <a:picLocks noChangeAspect="1" noChangeArrowheads="1"/>
          </p:cNvPicPr>
          <p:nvPr/>
        </p:nvPicPr>
        <p:blipFill>
          <a:blip r:embed="rId2">
            <a:extLst>
              <a:ext uri="{BEBA8EAE-BF5A-486C-A8C5-ECC9F3942E4B}">
                <a14:imgProps xmlns:a14="http://schemas.microsoft.com/office/drawing/2010/main">
                  <a14:imgLayer r:embed="rId3">
                    <a14:imgEffect>
                      <a14:artisticBlur radius="46"/>
                    </a14:imgEffect>
                  </a14:imgLayer>
                </a14:imgProps>
              </a:ext>
              <a:ext uri="{28A0092B-C50C-407E-A947-70E740481C1C}">
                <a14:useLocalDpi xmlns:a14="http://schemas.microsoft.com/office/drawing/2010/main" val="0"/>
              </a:ext>
            </a:extLst>
          </a:blip>
          <a:srcRect/>
          <a:stretch>
            <a:fillRect/>
          </a:stretch>
        </p:blipFill>
        <p:spPr bwMode="auto">
          <a:xfrm>
            <a:off x="0" y="2286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352424" y="461011"/>
            <a:ext cx="7381875" cy="5981700"/>
          </a:xfrm>
          <a:prstGeom prst="roundRect">
            <a:avLst/>
          </a:prstGeom>
          <a:solidFill>
            <a:schemeClr val="accent6">
              <a:lumMod val="60000"/>
              <a:lumOff val="40000"/>
              <a:alpha val="6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lnSpc>
                <a:spcPct val="150000"/>
              </a:lnSpc>
              <a:buFont typeface="Arial" panose="020B0604020202020204" pitchFamily="34" charset="0"/>
              <a:buChar char="•"/>
            </a:pPr>
            <a:endParaRPr lang="en-GB" sz="1600" dirty="0">
              <a:solidFill>
                <a:schemeClr val="tx1">
                  <a:lumMod val="95000"/>
                  <a:lumOff val="5000"/>
                </a:schemeClr>
              </a:solidFill>
              <a:latin typeface="Century Gothic" panose="020B0502020202020204" pitchFamily="34" charset="0"/>
            </a:endParaRPr>
          </a:p>
          <a:p>
            <a:pPr marL="285750" indent="-285750" algn="ctr">
              <a:lnSpc>
                <a:spcPct val="150000"/>
              </a:lnSpc>
              <a:buFont typeface="Arial" panose="020B0604020202020204" pitchFamily="34" charset="0"/>
              <a:buChar char="•"/>
            </a:pPr>
            <a:endParaRPr lang="en-GB" sz="1600" dirty="0">
              <a:solidFill>
                <a:schemeClr val="tx1">
                  <a:lumMod val="95000"/>
                  <a:lumOff val="5000"/>
                </a:schemeClr>
              </a:solidFill>
              <a:latin typeface="Century Gothic" panose="020B0502020202020204" pitchFamily="34" charset="0"/>
            </a:endParaRPr>
          </a:p>
          <a:p>
            <a:pPr algn="ctr">
              <a:lnSpc>
                <a:spcPct val="150000"/>
              </a:lnSpc>
            </a:pPr>
            <a:r>
              <a:rPr lang="en-GB" sz="1600" dirty="0">
                <a:solidFill>
                  <a:schemeClr val="tx1">
                    <a:lumMod val="95000"/>
                    <a:lumOff val="5000"/>
                  </a:schemeClr>
                </a:solidFill>
                <a:latin typeface="Century Gothic" panose="020B0502020202020204" pitchFamily="34" charset="0"/>
              </a:rPr>
              <a:t>The following Strategies are used to support the children’s progression in reading:</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Teachers to read with children individually every day </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Children to be added to Bug Club and new books uploaded regularly</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Shared guided reads in Nursery to learn book handling and book basics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Identified children to be given reading books in Nursery and added to Bug Club when appropriate</a:t>
            </a:r>
          </a:p>
          <a:p>
            <a:pPr marL="285750" indent="-285750" algn="ctr">
              <a:lnSpc>
                <a:spcPct val="150000"/>
              </a:lnSpc>
              <a:buFont typeface="Arial" panose="020B0604020202020204" pitchFamily="34" charset="0"/>
              <a:buChar char="•"/>
            </a:pPr>
            <a:endParaRPr lang="en-GB" sz="1600" dirty="0">
              <a:solidFill>
                <a:schemeClr val="tx1">
                  <a:lumMod val="95000"/>
                  <a:lumOff val="5000"/>
                </a:schemeClr>
              </a:solidFill>
              <a:latin typeface="Century Gothic" panose="020B0502020202020204" pitchFamily="34" charset="0"/>
            </a:endParaRPr>
          </a:p>
          <a:p>
            <a:pPr marL="285750" indent="-285750" algn="ctr">
              <a:lnSpc>
                <a:spcPct val="150000"/>
              </a:lnSpc>
              <a:buFont typeface="Arial" panose="020B0604020202020204" pitchFamily="34" charset="0"/>
              <a:buChar char="•"/>
            </a:pPr>
            <a:endParaRPr lang="en-GB" sz="1600" dirty="0">
              <a:solidFill>
                <a:schemeClr val="tx1">
                  <a:lumMod val="95000"/>
                  <a:lumOff val="5000"/>
                </a:schemeClr>
              </a:solidFill>
              <a:latin typeface="Century Gothic" panose="020B0502020202020204" pitchFamily="34" charset="0"/>
            </a:endParaRPr>
          </a:p>
          <a:p>
            <a:pPr algn="ctr">
              <a:lnSpc>
                <a:spcPct val="150000"/>
              </a:lnSpc>
            </a:pPr>
            <a:endParaRPr lang="en-GB" sz="1600" dirty="0">
              <a:solidFill>
                <a:schemeClr val="tx1">
                  <a:lumMod val="95000"/>
                  <a:lumOff val="5000"/>
                </a:schemeClr>
              </a:solidFill>
              <a:latin typeface="Century Gothic" panose="020B0502020202020204" pitchFamily="34" charset="0"/>
            </a:endParaRPr>
          </a:p>
        </p:txBody>
      </p:sp>
      <p:sp>
        <p:nvSpPr>
          <p:cNvPr id="6" name="TextBox 5"/>
          <p:cNvSpPr txBox="1"/>
          <p:nvPr/>
        </p:nvSpPr>
        <p:spPr>
          <a:xfrm>
            <a:off x="6953250" y="2053651"/>
            <a:ext cx="5667375" cy="1569660"/>
          </a:xfrm>
          <a:prstGeom prst="rect">
            <a:avLst/>
          </a:prstGeom>
          <a:noFill/>
        </p:spPr>
        <p:txBody>
          <a:bodyPr wrap="square" rtlCol="0">
            <a:spAutoFit/>
          </a:bodyPr>
          <a:lstStyle/>
          <a:p>
            <a:pPr algn="ctr"/>
            <a:r>
              <a:rPr lang="en-GB" sz="4800" b="1" dirty="0">
                <a:effectLst>
                  <a:outerShdw blurRad="38100" dist="38100" dir="2700000" algn="tl">
                    <a:srgbClr val="000000">
                      <a:alpha val="43137"/>
                    </a:srgbClr>
                  </a:outerShdw>
                </a:effectLst>
                <a:latin typeface="Segoe Script" panose="020B0504020000000003" pitchFamily="34" charset="0"/>
              </a:rPr>
              <a:t>Literacy - reading</a:t>
            </a:r>
          </a:p>
        </p:txBody>
      </p:sp>
    </p:spTree>
    <p:extLst>
      <p:ext uri="{BB962C8B-B14F-4D97-AF65-F5344CB8AC3E}">
        <p14:creationId xmlns:p14="http://schemas.microsoft.com/office/powerpoint/2010/main" val="12074569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Maths in early years | myNDNA mini guides"/>
          <p:cNvPicPr>
            <a:picLocks noChangeAspect="1" noChangeArrowheads="1"/>
          </p:cNvPicPr>
          <p:nvPr/>
        </p:nvPicPr>
        <p:blipFill>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a:stretch>
            <a:fillRect/>
          </a:stretch>
        </p:blipFill>
        <p:spPr bwMode="auto">
          <a:xfrm>
            <a:off x="0" y="-7351"/>
            <a:ext cx="12192000" cy="6832600"/>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352424" y="1360648"/>
            <a:ext cx="11553825" cy="5082063"/>
          </a:xfrm>
          <a:prstGeom prst="roundRect">
            <a:avLst/>
          </a:prstGeom>
          <a:solidFill>
            <a:schemeClr val="accent6">
              <a:lumMod val="60000"/>
              <a:lumOff val="40000"/>
              <a:alpha val="6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lnSpc>
                <a:spcPct val="150000"/>
              </a:lnSpc>
              <a:buFont typeface="Arial" panose="020B0604020202020204" pitchFamily="34" charset="0"/>
              <a:buChar char="•"/>
            </a:pPr>
            <a:r>
              <a:rPr lang="en-GB" dirty="0">
                <a:solidFill>
                  <a:schemeClr val="tx1">
                    <a:lumMod val="95000"/>
                    <a:lumOff val="5000"/>
                  </a:schemeClr>
                </a:solidFill>
                <a:latin typeface="Century Gothic" panose="020B0502020202020204" pitchFamily="34" charset="0"/>
              </a:rPr>
              <a:t>Discreet maths teaching, modelled activities and guided learning</a:t>
            </a:r>
          </a:p>
          <a:p>
            <a:pPr marL="285750" indent="-285750" algn="ctr">
              <a:lnSpc>
                <a:spcPct val="150000"/>
              </a:lnSpc>
              <a:buFont typeface="Arial" panose="020B0604020202020204" pitchFamily="34" charset="0"/>
              <a:buChar char="•"/>
            </a:pPr>
            <a:r>
              <a:rPr lang="en-GB" dirty="0">
                <a:solidFill>
                  <a:schemeClr val="tx1">
                    <a:lumMod val="95000"/>
                    <a:lumOff val="5000"/>
                  </a:schemeClr>
                </a:solidFill>
                <a:latin typeface="Century Gothic" panose="020B0502020202020204" pitchFamily="34" charset="0"/>
              </a:rPr>
              <a:t>Observations of children’s mathematical thinking in the provision</a:t>
            </a:r>
          </a:p>
          <a:p>
            <a:pPr marL="285750" indent="-285750" algn="ctr">
              <a:lnSpc>
                <a:spcPct val="150000"/>
              </a:lnSpc>
              <a:buFont typeface="Arial" panose="020B0604020202020204" pitchFamily="34" charset="0"/>
              <a:buChar char="•"/>
            </a:pPr>
            <a:r>
              <a:rPr lang="en-GB" dirty="0">
                <a:solidFill>
                  <a:schemeClr val="tx1">
                    <a:lumMod val="95000"/>
                    <a:lumOff val="5000"/>
                  </a:schemeClr>
                </a:solidFill>
                <a:latin typeface="Century Gothic" panose="020B0502020202020204" pitchFamily="34" charset="0"/>
              </a:rPr>
              <a:t>Maths songs, rhymes throughout the day</a:t>
            </a:r>
          </a:p>
          <a:p>
            <a:pPr marL="285750" indent="-285750" algn="ctr">
              <a:lnSpc>
                <a:spcPct val="150000"/>
              </a:lnSpc>
              <a:buFont typeface="Arial" panose="020B0604020202020204" pitchFamily="34" charset="0"/>
              <a:buChar char="•"/>
            </a:pPr>
            <a:r>
              <a:rPr lang="en-GB" dirty="0">
                <a:solidFill>
                  <a:schemeClr val="tx1">
                    <a:lumMod val="95000"/>
                    <a:lumOff val="5000"/>
                  </a:schemeClr>
                </a:solidFill>
                <a:latin typeface="Century Gothic" panose="020B0502020202020204" pitchFamily="34" charset="0"/>
              </a:rPr>
              <a:t>Mathematical challenges in the provision</a:t>
            </a:r>
          </a:p>
          <a:p>
            <a:pPr marL="285750" indent="-285750" algn="ctr">
              <a:lnSpc>
                <a:spcPct val="150000"/>
              </a:lnSpc>
              <a:buFont typeface="Arial" panose="020B0604020202020204" pitchFamily="34" charset="0"/>
              <a:buChar char="•"/>
            </a:pPr>
            <a:r>
              <a:rPr lang="en-GB" dirty="0">
                <a:solidFill>
                  <a:schemeClr val="tx1">
                    <a:lumMod val="95000"/>
                    <a:lumOff val="5000"/>
                  </a:schemeClr>
                </a:solidFill>
                <a:latin typeface="Century Gothic" panose="020B0502020202020204" pitchFamily="34" charset="0"/>
              </a:rPr>
              <a:t>Good quality construction/pattern and building sets</a:t>
            </a:r>
          </a:p>
          <a:p>
            <a:pPr marL="285750" indent="-285750" algn="ctr">
              <a:lnSpc>
                <a:spcPct val="150000"/>
              </a:lnSpc>
              <a:buFont typeface="Arial" panose="020B0604020202020204" pitchFamily="34" charset="0"/>
              <a:buChar char="•"/>
            </a:pPr>
            <a:r>
              <a:rPr lang="en-GB" dirty="0">
                <a:solidFill>
                  <a:schemeClr val="tx1">
                    <a:lumMod val="95000"/>
                    <a:lumOff val="5000"/>
                  </a:schemeClr>
                </a:solidFill>
                <a:latin typeface="Century Gothic" panose="020B0502020202020204" pitchFamily="34" charset="0"/>
              </a:rPr>
              <a:t>Focus on composition of smaller numbers before moving on</a:t>
            </a:r>
          </a:p>
          <a:p>
            <a:pPr marL="285750" indent="-285750" algn="ctr">
              <a:lnSpc>
                <a:spcPct val="150000"/>
              </a:lnSpc>
              <a:buFont typeface="Arial" panose="020B0604020202020204" pitchFamily="34" charset="0"/>
              <a:buChar char="•"/>
            </a:pPr>
            <a:r>
              <a:rPr lang="en-GB" dirty="0">
                <a:solidFill>
                  <a:schemeClr val="tx1">
                    <a:lumMod val="95000"/>
                    <a:lumOff val="5000"/>
                  </a:schemeClr>
                </a:solidFill>
                <a:latin typeface="Century Gothic" panose="020B0502020202020204" pitchFamily="34" charset="0"/>
              </a:rPr>
              <a:t>Sustained focus on each number (Nursery)</a:t>
            </a:r>
          </a:p>
          <a:p>
            <a:pPr marL="285750" indent="-285750" algn="ctr">
              <a:lnSpc>
                <a:spcPct val="150000"/>
              </a:lnSpc>
              <a:buFont typeface="Arial" panose="020B0604020202020204" pitchFamily="34" charset="0"/>
              <a:buChar char="•"/>
            </a:pPr>
            <a:r>
              <a:rPr lang="en-GB" dirty="0">
                <a:solidFill>
                  <a:schemeClr val="tx1">
                    <a:lumMod val="95000"/>
                    <a:lumOff val="5000"/>
                  </a:schemeClr>
                </a:solidFill>
                <a:latin typeface="Century Gothic" panose="020B0502020202020204" pitchFamily="34" charset="0"/>
              </a:rPr>
              <a:t>Assessment through observations/questioning</a:t>
            </a:r>
          </a:p>
          <a:p>
            <a:pPr marL="285750" indent="-285750" algn="ctr">
              <a:lnSpc>
                <a:spcPct val="150000"/>
              </a:lnSpc>
              <a:buFont typeface="Arial" panose="020B0604020202020204" pitchFamily="34" charset="0"/>
              <a:buChar char="•"/>
            </a:pPr>
            <a:r>
              <a:rPr lang="en-GB" dirty="0">
                <a:solidFill>
                  <a:schemeClr val="tx1">
                    <a:lumMod val="95000"/>
                    <a:lumOff val="5000"/>
                  </a:schemeClr>
                </a:solidFill>
                <a:latin typeface="Century Gothic" panose="020B0502020202020204" pitchFamily="34" charset="0"/>
              </a:rPr>
              <a:t>The use of schemes such as White Rose Maths, NCETM and </a:t>
            </a:r>
            <a:r>
              <a:rPr lang="en-GB" dirty="0" err="1">
                <a:solidFill>
                  <a:schemeClr val="tx1">
                    <a:lumMod val="95000"/>
                    <a:lumOff val="5000"/>
                  </a:schemeClr>
                </a:solidFill>
                <a:latin typeface="Century Gothic" panose="020B0502020202020204" pitchFamily="34" charset="0"/>
              </a:rPr>
              <a:t>Numberblocks</a:t>
            </a:r>
            <a:r>
              <a:rPr lang="en-GB" dirty="0">
                <a:solidFill>
                  <a:schemeClr val="tx1">
                    <a:lumMod val="95000"/>
                    <a:lumOff val="5000"/>
                  </a:schemeClr>
                </a:solidFill>
                <a:latin typeface="Century Gothic" panose="020B0502020202020204" pitchFamily="34" charset="0"/>
              </a:rPr>
              <a:t> to support planning</a:t>
            </a:r>
          </a:p>
          <a:p>
            <a:pPr marL="285750" indent="-285750" algn="ctr">
              <a:lnSpc>
                <a:spcPct val="150000"/>
              </a:lnSpc>
              <a:buFont typeface="Arial" panose="020B0604020202020204" pitchFamily="34" charset="0"/>
              <a:buChar char="•"/>
            </a:pPr>
            <a:r>
              <a:rPr lang="en-GB" dirty="0">
                <a:solidFill>
                  <a:schemeClr val="tx1">
                    <a:lumMod val="95000"/>
                    <a:lumOff val="5000"/>
                  </a:schemeClr>
                </a:solidFill>
                <a:latin typeface="Century Gothic" panose="020B0502020202020204" pitchFamily="34" charset="0"/>
              </a:rPr>
              <a:t>Provision of manipulatives and resources such as Numicon, number frames, counters, cubes, abacuses </a:t>
            </a:r>
          </a:p>
          <a:p>
            <a:pPr marL="285750" indent="-285750" algn="ctr">
              <a:lnSpc>
                <a:spcPct val="150000"/>
              </a:lnSpc>
              <a:buFont typeface="Arial" panose="020B0604020202020204" pitchFamily="34" charset="0"/>
              <a:buChar char="•"/>
            </a:pPr>
            <a:endParaRPr lang="en-GB" sz="1600" dirty="0">
              <a:solidFill>
                <a:schemeClr val="tx1">
                  <a:lumMod val="95000"/>
                  <a:lumOff val="5000"/>
                </a:schemeClr>
              </a:solidFill>
              <a:latin typeface="Century Gothic" panose="020B0502020202020204" pitchFamily="34" charset="0"/>
            </a:endParaRPr>
          </a:p>
        </p:txBody>
      </p:sp>
      <p:sp>
        <p:nvSpPr>
          <p:cNvPr id="6" name="TextBox 5"/>
          <p:cNvSpPr txBox="1"/>
          <p:nvPr/>
        </p:nvSpPr>
        <p:spPr>
          <a:xfrm>
            <a:off x="352424" y="529651"/>
            <a:ext cx="11553825" cy="830997"/>
          </a:xfrm>
          <a:prstGeom prst="rect">
            <a:avLst/>
          </a:prstGeom>
          <a:noFill/>
        </p:spPr>
        <p:txBody>
          <a:bodyPr wrap="square" rtlCol="0">
            <a:spAutoFit/>
          </a:bodyPr>
          <a:lstStyle/>
          <a:p>
            <a:pPr algn="ctr"/>
            <a:r>
              <a:rPr lang="en-GB" sz="4800" b="1" dirty="0">
                <a:effectLst>
                  <a:outerShdw blurRad="38100" dist="38100" dir="2700000" algn="tl">
                    <a:srgbClr val="000000">
                      <a:alpha val="43137"/>
                    </a:srgbClr>
                  </a:outerShdw>
                </a:effectLst>
                <a:latin typeface="Segoe Script" panose="020B0504020000000003" pitchFamily="34" charset="0"/>
              </a:rPr>
              <a:t>Maths sense and number patterns</a:t>
            </a:r>
          </a:p>
        </p:txBody>
      </p:sp>
    </p:spTree>
    <p:extLst>
      <p:ext uri="{BB962C8B-B14F-4D97-AF65-F5344CB8AC3E}">
        <p14:creationId xmlns:p14="http://schemas.microsoft.com/office/powerpoint/2010/main" val="3438904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Why Science Education is Important in Early Childhood"/>
          <p:cNvPicPr>
            <a:picLocks noChangeAspect="1" noChangeArrowheads="1"/>
          </p:cNvPicPr>
          <p:nvPr/>
        </p:nvPicPr>
        <p:blipFill>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a:stretch>
            <a:fillRect/>
          </a:stretch>
        </p:blipFill>
        <p:spPr bwMode="auto">
          <a:xfrm>
            <a:off x="0" y="0"/>
            <a:ext cx="12192000" cy="6869057"/>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352424" y="1360648"/>
            <a:ext cx="11553825" cy="5082063"/>
          </a:xfrm>
          <a:prstGeom prst="roundRect">
            <a:avLst/>
          </a:prstGeom>
          <a:solidFill>
            <a:schemeClr val="accent6">
              <a:lumMod val="60000"/>
              <a:lumOff val="40000"/>
              <a:alpha val="6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Planned directed learning as well as learning in the environment</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Look at the seasons and how the environment changes and explore the weather – themes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Provide interesting natural environments for the children to explore freely outdoors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Spend time with children talking about photographs and memories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Investigate various occupations (visits)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Show and explain the concepts of growth, change and decay with natural materials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Plan and introduce new vocabulary related to exploration</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Investigate various life cycles; chick, butterfly, frog etc.</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Read high quality fiction and non-fiction texts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Use Hereford’s Agreed Syllabus planning for discreet RE planning</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Explore sinking and floating and light through topics/themes</a:t>
            </a:r>
          </a:p>
        </p:txBody>
      </p:sp>
      <p:sp>
        <p:nvSpPr>
          <p:cNvPr id="6" name="TextBox 5"/>
          <p:cNvSpPr txBox="1"/>
          <p:nvPr/>
        </p:nvSpPr>
        <p:spPr>
          <a:xfrm>
            <a:off x="352424" y="529651"/>
            <a:ext cx="11553825" cy="830997"/>
          </a:xfrm>
          <a:prstGeom prst="rect">
            <a:avLst/>
          </a:prstGeom>
          <a:noFill/>
        </p:spPr>
        <p:txBody>
          <a:bodyPr wrap="square" rtlCol="0">
            <a:spAutoFit/>
          </a:bodyPr>
          <a:lstStyle/>
          <a:p>
            <a:pPr algn="ctr"/>
            <a:r>
              <a:rPr lang="en-GB" sz="4800" b="1" dirty="0">
                <a:effectLst>
                  <a:outerShdw blurRad="38100" dist="38100" dir="2700000" algn="tl">
                    <a:srgbClr val="000000">
                      <a:alpha val="43137"/>
                    </a:srgbClr>
                  </a:outerShdw>
                </a:effectLst>
                <a:latin typeface="Segoe Script" panose="020B0504020000000003" pitchFamily="34" charset="0"/>
              </a:rPr>
              <a:t>Understanding the World</a:t>
            </a:r>
          </a:p>
        </p:txBody>
      </p:sp>
    </p:spTree>
    <p:extLst>
      <p:ext uri="{BB962C8B-B14F-4D97-AF65-F5344CB8AC3E}">
        <p14:creationId xmlns:p14="http://schemas.microsoft.com/office/powerpoint/2010/main" val="9835361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EYFS Activities: Essential experiences… music | Nursery World"/>
          <p:cNvPicPr>
            <a:picLocks noChangeAspect="1" noChangeArrowheads="1"/>
          </p:cNvPicPr>
          <p:nvPr/>
        </p:nvPicPr>
        <p:blipFill>
          <a:blip r:embed="rId2">
            <a:extLst>
              <a:ext uri="{BEBA8EAE-BF5A-486C-A8C5-ECC9F3942E4B}">
                <a14:imgProps xmlns:a14="http://schemas.microsoft.com/office/drawing/2010/main">
                  <a14:imgLayer r:embed="rId3">
                    <a14:imgEffect>
                      <a14:artisticBlur radius="16"/>
                    </a14:imgEffect>
                  </a14:imgLayer>
                </a14:imgProps>
              </a:ext>
              <a:ext uri="{28A0092B-C50C-407E-A947-70E740481C1C}">
                <a14:useLocalDpi xmlns:a14="http://schemas.microsoft.com/office/drawing/2010/main" val="0"/>
              </a:ext>
            </a:extLst>
          </a:blip>
          <a:srcRect/>
          <a:stretch>
            <a:fillRect/>
          </a:stretch>
        </p:blipFill>
        <p:spPr bwMode="auto">
          <a:xfrm>
            <a:off x="0" y="0"/>
            <a:ext cx="12192000" cy="6832601"/>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352424" y="2057400"/>
            <a:ext cx="11553825" cy="4572000"/>
          </a:xfrm>
          <a:prstGeom prst="roundRect">
            <a:avLst/>
          </a:prstGeom>
          <a:solidFill>
            <a:schemeClr val="accent6">
              <a:lumMod val="60000"/>
              <a:lumOff val="40000"/>
              <a:alpha val="6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Teach children to develop their colour-mixing techniques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Provide opportunities to work together to develop and realise creative ideas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Provide children with a range of materials for children to construct with, encourage them to think and discuss what they want to make, discuss problems and how they might be solved.</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Introduce children to new music genres and use KAPOW to support music lessons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Provide appropriate costumes and props to support children’s imaginative play</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Sing in a group or on their own – use nursery rhymes as well as popular music to encourage involvement</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Play movement and listening games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Encourage children to ‘keep the beat’ with a range of music</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Encourage children to replicate dances e.g. pop dances as well as choreograph their own simple moves</a:t>
            </a:r>
          </a:p>
          <a:p>
            <a:pPr marL="285750" indent="-285750" algn="ctr">
              <a:lnSpc>
                <a:spcPct val="150000"/>
              </a:lnSpc>
              <a:buFont typeface="Arial" panose="020B0604020202020204" pitchFamily="34" charset="0"/>
              <a:buChar char="•"/>
            </a:pPr>
            <a:r>
              <a:rPr lang="en-GB" sz="1600" dirty="0">
                <a:solidFill>
                  <a:schemeClr val="tx1">
                    <a:lumMod val="95000"/>
                    <a:lumOff val="5000"/>
                  </a:schemeClr>
                </a:solidFill>
                <a:latin typeface="Century Gothic" panose="020B0502020202020204" pitchFamily="34" charset="0"/>
              </a:rPr>
              <a:t>Take part in performances </a:t>
            </a:r>
          </a:p>
        </p:txBody>
      </p:sp>
      <p:sp>
        <p:nvSpPr>
          <p:cNvPr id="6" name="TextBox 5"/>
          <p:cNvSpPr txBox="1"/>
          <p:nvPr/>
        </p:nvSpPr>
        <p:spPr>
          <a:xfrm>
            <a:off x="352424" y="834451"/>
            <a:ext cx="11553825" cy="830997"/>
          </a:xfrm>
          <a:prstGeom prst="rect">
            <a:avLst/>
          </a:prstGeom>
          <a:noFill/>
        </p:spPr>
        <p:txBody>
          <a:bodyPr wrap="square" rtlCol="0">
            <a:spAutoFit/>
          </a:bodyPr>
          <a:lstStyle/>
          <a:p>
            <a:pPr algn="ctr"/>
            <a:r>
              <a:rPr lang="en-GB" sz="4800" b="1" dirty="0">
                <a:effectLst>
                  <a:outerShdw blurRad="38100" dist="38100" dir="2700000" algn="tl">
                    <a:srgbClr val="000000">
                      <a:alpha val="43137"/>
                    </a:srgbClr>
                  </a:outerShdw>
                </a:effectLst>
                <a:latin typeface="Segoe Script" panose="020B0504020000000003" pitchFamily="34" charset="0"/>
              </a:rPr>
              <a:t>Expressive Art and Design</a:t>
            </a:r>
          </a:p>
        </p:txBody>
      </p:sp>
    </p:spTree>
    <p:extLst>
      <p:ext uri="{BB962C8B-B14F-4D97-AF65-F5344CB8AC3E}">
        <p14:creationId xmlns:p14="http://schemas.microsoft.com/office/powerpoint/2010/main" val="7362216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6" name="TextBox 5"/>
          <p:cNvSpPr txBox="1"/>
          <p:nvPr/>
        </p:nvSpPr>
        <p:spPr>
          <a:xfrm>
            <a:off x="38100" y="247650"/>
            <a:ext cx="11772900" cy="923330"/>
          </a:xfrm>
          <a:prstGeom prst="rect">
            <a:avLst/>
          </a:prstGeom>
          <a:noFill/>
        </p:spPr>
        <p:txBody>
          <a:bodyPr wrap="square" rtlCol="0">
            <a:spAutoFit/>
          </a:bodyPr>
          <a:lstStyle/>
          <a:p>
            <a:pPr algn="ctr"/>
            <a:r>
              <a:rPr lang="en-GB" sz="5400" b="1" dirty="0">
                <a:effectLst>
                  <a:outerShdw blurRad="38100" dist="38100" dir="2700000" algn="tl">
                    <a:srgbClr val="000000">
                      <a:alpha val="43137"/>
                    </a:srgbClr>
                  </a:outerShdw>
                </a:effectLst>
                <a:latin typeface="Segoe Script" panose="020B0504020000000003" pitchFamily="34" charset="0"/>
              </a:rPr>
              <a:t>Working with Parents</a:t>
            </a:r>
          </a:p>
        </p:txBody>
      </p:sp>
      <p:sp>
        <p:nvSpPr>
          <p:cNvPr id="2" name="Rounded Rectangle 1"/>
          <p:cNvSpPr/>
          <p:nvPr/>
        </p:nvSpPr>
        <p:spPr>
          <a:xfrm>
            <a:off x="438150" y="1170980"/>
            <a:ext cx="7296150" cy="5382220"/>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781050" y="1360728"/>
            <a:ext cx="6781800" cy="5262979"/>
          </a:xfrm>
          <a:prstGeom prst="rect">
            <a:avLst/>
          </a:prstGeom>
          <a:noFill/>
        </p:spPr>
        <p:txBody>
          <a:bodyPr wrap="square" rtlCol="0">
            <a:spAutoFit/>
          </a:bodyPr>
          <a:lstStyle/>
          <a:p>
            <a:pPr>
              <a:lnSpc>
                <a:spcPct val="150000"/>
              </a:lnSpc>
            </a:pPr>
            <a:r>
              <a:rPr lang="en-GB" sz="1400" b="1" u="sng" dirty="0">
                <a:latin typeface="Century Gothic" panose="020B0502020202020204" pitchFamily="34" charset="0"/>
              </a:rPr>
              <a:t>Working in partnership with parents</a:t>
            </a:r>
          </a:p>
          <a:p>
            <a:pPr>
              <a:lnSpc>
                <a:spcPct val="150000"/>
              </a:lnSpc>
            </a:pPr>
            <a:r>
              <a:rPr lang="en-GB" sz="1400" dirty="0">
                <a:latin typeface="Century Gothic" panose="020B0502020202020204" pitchFamily="34" charset="0"/>
              </a:rPr>
              <a:t>We value the contribution that our parents and carers make to their child’s learning and take every opportunity to work in collaboration with them. We provide an opportunity for parents to complete and ‘All About Me’ booklet when the children start school and give parents online access to Tapestry where they can add their own observations. In the Autumn and Spring terms we hold parent’s consultations and in the Summer term we send home detailed reports.</a:t>
            </a:r>
          </a:p>
          <a:p>
            <a:pPr>
              <a:lnSpc>
                <a:spcPct val="150000"/>
              </a:lnSpc>
            </a:pPr>
            <a:r>
              <a:rPr lang="en-GB" sz="1400" dirty="0">
                <a:latin typeface="Century Gothic" panose="020B0502020202020204" pitchFamily="34" charset="0"/>
              </a:rPr>
              <a:t>The children in Reception take home reading books to share along with a reading record which parents/carers are asked to write in. We provide opportunities over the year for parents to come in and enjoy a special moment with their child; themed days such as Seaside Day and the </a:t>
            </a:r>
            <a:r>
              <a:rPr lang="en-GB" sz="1400" dirty="0" err="1">
                <a:latin typeface="Century Gothic" panose="020B0502020202020204" pitchFamily="34" charset="0"/>
              </a:rPr>
              <a:t>Fairytale</a:t>
            </a:r>
            <a:r>
              <a:rPr lang="en-GB" sz="1400" dirty="0">
                <a:latin typeface="Century Gothic" panose="020B0502020202020204" pitchFamily="34" charset="0"/>
              </a:rPr>
              <a:t> Trail.</a:t>
            </a:r>
          </a:p>
          <a:p>
            <a:pPr>
              <a:lnSpc>
                <a:spcPct val="150000"/>
              </a:lnSpc>
            </a:pPr>
            <a:r>
              <a:rPr lang="en-GB" sz="1400" dirty="0">
                <a:latin typeface="Century Gothic" panose="020B0502020202020204" pitchFamily="34" charset="0"/>
              </a:rPr>
              <a:t>We also have Class Dojo for each class to support communication between home and school and we send home WOW certificates for parents to fill in at home.</a:t>
            </a:r>
          </a:p>
        </p:txBody>
      </p:sp>
      <p:sp>
        <p:nvSpPr>
          <p:cNvPr id="29" name="Rounded Rectangle 28"/>
          <p:cNvSpPr/>
          <p:nvPr/>
        </p:nvSpPr>
        <p:spPr>
          <a:xfrm>
            <a:off x="8039100" y="1170980"/>
            <a:ext cx="3657600" cy="5382220"/>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8134349" y="1241487"/>
            <a:ext cx="3352801" cy="4293483"/>
          </a:xfrm>
          <a:prstGeom prst="rect">
            <a:avLst/>
          </a:prstGeom>
          <a:noFill/>
        </p:spPr>
        <p:txBody>
          <a:bodyPr wrap="square" rtlCol="0">
            <a:spAutoFit/>
          </a:bodyPr>
          <a:lstStyle/>
          <a:p>
            <a:pPr algn="ctr">
              <a:lnSpc>
                <a:spcPct val="150000"/>
              </a:lnSpc>
            </a:pPr>
            <a:r>
              <a:rPr lang="en-GB" sz="1400" b="1" u="sng" dirty="0">
                <a:latin typeface="Century Gothic" panose="020B0502020202020204" pitchFamily="34" charset="0"/>
              </a:rPr>
              <a:t>Community links and the wider world</a:t>
            </a:r>
          </a:p>
          <a:p>
            <a:pPr algn="ctr">
              <a:lnSpc>
                <a:spcPct val="150000"/>
              </a:lnSpc>
            </a:pPr>
            <a:r>
              <a:rPr lang="en-GB" sz="1400" dirty="0">
                <a:latin typeface="Century Gothic" panose="020B0502020202020204" pitchFamily="34" charset="0"/>
              </a:rPr>
              <a:t>Over the year, we arrange visits within the community and slightly further afield e.g. local farms and parks.</a:t>
            </a:r>
          </a:p>
          <a:p>
            <a:pPr algn="ctr">
              <a:lnSpc>
                <a:spcPct val="150000"/>
              </a:lnSpc>
            </a:pPr>
            <a:r>
              <a:rPr lang="en-GB" sz="1400" dirty="0">
                <a:latin typeface="Century Gothic" panose="020B0502020202020204" pitchFamily="34" charset="0"/>
              </a:rPr>
              <a:t>We use artefacts from other cultures to introduce new concepts in rea-life contexts. We aim to develop the children’s awareness of other cultures </a:t>
            </a:r>
            <a:r>
              <a:rPr lang="en-GB" sz="1400">
                <a:latin typeface="Century Gothic" panose="020B0502020202020204" pitchFamily="34" charset="0"/>
              </a:rPr>
              <a:t>by exploring different </a:t>
            </a:r>
            <a:r>
              <a:rPr lang="en-GB" sz="1400" dirty="0">
                <a:latin typeface="Century Gothic" panose="020B0502020202020204" pitchFamily="34" charset="0"/>
              </a:rPr>
              <a:t>countries and celebrations through our RE lessons.</a:t>
            </a:r>
          </a:p>
        </p:txBody>
      </p:sp>
    </p:spTree>
    <p:extLst>
      <p:ext uri="{BB962C8B-B14F-4D97-AF65-F5344CB8AC3E}">
        <p14:creationId xmlns:p14="http://schemas.microsoft.com/office/powerpoint/2010/main" val="24147140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6" name="TextBox 5"/>
          <p:cNvSpPr txBox="1"/>
          <p:nvPr/>
        </p:nvSpPr>
        <p:spPr>
          <a:xfrm>
            <a:off x="323850" y="107298"/>
            <a:ext cx="11772900" cy="923330"/>
          </a:xfrm>
          <a:prstGeom prst="rect">
            <a:avLst/>
          </a:prstGeom>
          <a:noFill/>
        </p:spPr>
        <p:txBody>
          <a:bodyPr wrap="square" rtlCol="0">
            <a:spAutoFit/>
          </a:bodyPr>
          <a:lstStyle/>
          <a:p>
            <a:pPr algn="ctr"/>
            <a:r>
              <a:rPr lang="en-GB" sz="5400" b="1" dirty="0">
                <a:effectLst>
                  <a:outerShdw blurRad="38100" dist="38100" dir="2700000" algn="tl">
                    <a:srgbClr val="000000">
                      <a:alpha val="43137"/>
                    </a:srgbClr>
                  </a:outerShdw>
                </a:effectLst>
                <a:latin typeface="Segoe Script" panose="020B0504020000000003" pitchFamily="34" charset="0"/>
              </a:rPr>
              <a:t>Assessment</a:t>
            </a:r>
          </a:p>
        </p:txBody>
      </p:sp>
      <p:sp>
        <p:nvSpPr>
          <p:cNvPr id="2" name="Rounded Rectangle 1"/>
          <p:cNvSpPr/>
          <p:nvPr/>
        </p:nvSpPr>
        <p:spPr>
          <a:xfrm>
            <a:off x="438150" y="1170980"/>
            <a:ext cx="5486400" cy="5382220"/>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609600" y="1313304"/>
            <a:ext cx="5314950" cy="5239896"/>
          </a:xfrm>
          <a:prstGeom prst="rect">
            <a:avLst/>
          </a:prstGeom>
          <a:noFill/>
        </p:spPr>
        <p:txBody>
          <a:bodyPr wrap="square" rtlCol="0">
            <a:spAutoFit/>
          </a:bodyPr>
          <a:lstStyle/>
          <a:p>
            <a:pPr>
              <a:lnSpc>
                <a:spcPct val="150000"/>
              </a:lnSpc>
            </a:pPr>
            <a:r>
              <a:rPr lang="en-GB" sz="1400" b="1" u="sng" dirty="0">
                <a:latin typeface="Century Gothic" panose="020B0502020202020204" pitchFamily="34" charset="0"/>
              </a:rPr>
              <a:t>Observation and Assessment</a:t>
            </a:r>
          </a:p>
          <a:p>
            <a:pPr>
              <a:lnSpc>
                <a:spcPct val="150000"/>
              </a:lnSpc>
            </a:pPr>
            <a:r>
              <a:rPr lang="en-GB" sz="1100" dirty="0">
                <a:latin typeface="Century Gothic" panose="020B0502020202020204" pitchFamily="34" charset="0"/>
              </a:rPr>
              <a:t>In the EYFS at Withington Primary School, the team uses a range of strategies to gather information about the children’s learning and development. We use observation as our main form of assessment and ‘WOW’ moments are recorded in a learning journal online called ‘Tapestry’. Tapestry is a secure online journal which builds on children’s experiences during their time with us. It enables parents to view work from school and find out how their child is doing online. Parents can share pictures/videos with school in order to inform some planning and assessment of children. Keeping children safe online is extremely important to us and we therefore ask parents to sign an agreement to show they understand and agree with our guidelines whilst using Tapestry.  Parents can also use the class Dojo.</a:t>
            </a:r>
          </a:p>
          <a:p>
            <a:pPr>
              <a:lnSpc>
                <a:spcPct val="150000"/>
              </a:lnSpc>
            </a:pPr>
            <a:r>
              <a:rPr lang="en-GB" sz="1100" dirty="0">
                <a:latin typeface="Century Gothic" panose="020B0502020202020204" pitchFamily="34" charset="0"/>
              </a:rPr>
              <a:t>The children’s learning is monitored and sometimes observed through photographs and videos. Literacy and Maths are recorded in books in Reception and put on display in Nursery/Reception. We collect other physical evidence as well which we file in the child’s individual learning journey. Teachers constantly use their professional judgement to decide what a child is achieving and what they need to do next. The staff watch the children interacting through their play and learning and observations     are made by teachers and teaching assistants.</a:t>
            </a:r>
          </a:p>
        </p:txBody>
      </p:sp>
      <p:sp>
        <p:nvSpPr>
          <p:cNvPr id="29" name="Rounded Rectangle 28"/>
          <p:cNvSpPr/>
          <p:nvPr/>
        </p:nvSpPr>
        <p:spPr>
          <a:xfrm>
            <a:off x="6210300" y="1170980"/>
            <a:ext cx="5486400" cy="5382220"/>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6335486" y="1502229"/>
            <a:ext cx="5120640" cy="3693319"/>
          </a:xfrm>
          <a:prstGeom prst="rect">
            <a:avLst/>
          </a:prstGeom>
          <a:noFill/>
        </p:spPr>
        <p:txBody>
          <a:bodyPr wrap="square" rtlCol="0">
            <a:spAutoFit/>
          </a:bodyPr>
          <a:lstStyle/>
          <a:p>
            <a:pPr>
              <a:lnSpc>
                <a:spcPct val="150000"/>
              </a:lnSpc>
            </a:pPr>
            <a:r>
              <a:rPr lang="en-GB" sz="1200" dirty="0">
                <a:latin typeface="Century Gothic" panose="020B0502020202020204" pitchFamily="34" charset="0"/>
              </a:rPr>
              <a:t>During the first few weeks of the Autumn term the class teacher completes a baseline assessment on each child to decide which band they are working within. We record children who are ‘green –expected, amber – emerging, red – in need of significant support. Any necessary referrals are the made.</a:t>
            </a:r>
          </a:p>
          <a:p>
            <a:pPr>
              <a:lnSpc>
                <a:spcPct val="150000"/>
              </a:lnSpc>
            </a:pPr>
            <a:r>
              <a:rPr lang="en-GB" sz="1200" dirty="0">
                <a:latin typeface="Century Gothic" panose="020B0502020202020204" pitchFamily="34" charset="0"/>
              </a:rPr>
              <a:t>We reassess this at the end of each term and readjust which areas we need to target next. Tracking progress is what enables staff to monitor the progress the children are making in all areas and check the coverage of all areas of the curriculum. In the summer term, the Reception teachers review the ELGs and decide whether each child is working below or at the expected levels. Judgments against the ELGs are based on observations, evidence in books and discussion with all staff involved with the child.  </a:t>
            </a:r>
          </a:p>
        </p:txBody>
      </p:sp>
      <p:graphicFrame>
        <p:nvGraphicFramePr>
          <p:cNvPr id="5" name="Table 4"/>
          <p:cNvGraphicFramePr>
            <a:graphicFrameLocks noGrp="1"/>
          </p:cNvGraphicFramePr>
          <p:nvPr>
            <p:extLst>
              <p:ext uri="{D42A27DB-BD31-4B8C-83A1-F6EECF244321}">
                <p14:modId xmlns:p14="http://schemas.microsoft.com/office/powerpoint/2010/main" val="2240170659"/>
              </p:ext>
            </p:extLst>
          </p:nvPr>
        </p:nvGraphicFramePr>
        <p:xfrm>
          <a:off x="6982823" y="5335900"/>
          <a:ext cx="4198983" cy="923614"/>
        </p:xfrm>
        <a:graphic>
          <a:graphicData uri="http://schemas.openxmlformats.org/drawingml/2006/table">
            <a:tbl>
              <a:tblPr firstRow="1" bandRow="1">
                <a:tableStyleId>{5C22544A-7EE6-4342-B048-85BDC9FD1C3A}</a:tableStyleId>
              </a:tblPr>
              <a:tblGrid>
                <a:gridCol w="1399661">
                  <a:extLst>
                    <a:ext uri="{9D8B030D-6E8A-4147-A177-3AD203B41FA5}">
                      <a16:colId xmlns:a16="http://schemas.microsoft.com/office/drawing/2014/main" val="3678105900"/>
                    </a:ext>
                  </a:extLst>
                </a:gridCol>
                <a:gridCol w="1399661">
                  <a:extLst>
                    <a:ext uri="{9D8B030D-6E8A-4147-A177-3AD203B41FA5}">
                      <a16:colId xmlns:a16="http://schemas.microsoft.com/office/drawing/2014/main" val="1047124090"/>
                    </a:ext>
                  </a:extLst>
                </a:gridCol>
                <a:gridCol w="1399661">
                  <a:extLst>
                    <a:ext uri="{9D8B030D-6E8A-4147-A177-3AD203B41FA5}">
                      <a16:colId xmlns:a16="http://schemas.microsoft.com/office/drawing/2014/main" val="2755590455"/>
                    </a:ext>
                  </a:extLst>
                </a:gridCol>
              </a:tblGrid>
              <a:tr h="277789">
                <a:tc>
                  <a:txBody>
                    <a:bodyPr/>
                    <a:lstStyle/>
                    <a:p>
                      <a:r>
                        <a:rPr lang="en-GB" dirty="0"/>
                        <a:t>Red</a:t>
                      </a:r>
                    </a:p>
                  </a:txBody>
                  <a:tcPr>
                    <a:solidFill>
                      <a:srgbClr val="FF0000"/>
                    </a:solidFill>
                  </a:tcPr>
                </a:tc>
                <a:tc>
                  <a:txBody>
                    <a:bodyPr/>
                    <a:lstStyle/>
                    <a:p>
                      <a:r>
                        <a:rPr lang="en-GB" dirty="0"/>
                        <a:t>Amber</a:t>
                      </a:r>
                    </a:p>
                  </a:txBody>
                  <a:tcPr>
                    <a:solidFill>
                      <a:srgbClr val="FFC000"/>
                    </a:solidFill>
                  </a:tcPr>
                </a:tc>
                <a:tc>
                  <a:txBody>
                    <a:bodyPr/>
                    <a:lstStyle/>
                    <a:p>
                      <a:r>
                        <a:rPr lang="en-GB" dirty="0"/>
                        <a:t>Green</a:t>
                      </a:r>
                    </a:p>
                  </a:txBody>
                  <a:tcPr>
                    <a:solidFill>
                      <a:srgbClr val="00B050"/>
                    </a:solidFill>
                  </a:tcPr>
                </a:tc>
                <a:extLst>
                  <a:ext uri="{0D108BD9-81ED-4DB2-BD59-A6C34878D82A}">
                    <a16:rowId xmlns:a16="http://schemas.microsoft.com/office/drawing/2014/main" val="80548935"/>
                  </a:ext>
                </a:extLst>
              </a:tr>
              <a:tr h="557854">
                <a:tc>
                  <a:txBody>
                    <a:bodyPr/>
                    <a:lstStyle/>
                    <a:p>
                      <a:endParaRPr lang="en-GB" dirty="0"/>
                    </a:p>
                  </a:txBody>
                  <a:tcPr>
                    <a:solidFill>
                      <a:srgbClr val="FF0000"/>
                    </a:solidFill>
                  </a:tcPr>
                </a:tc>
                <a:tc>
                  <a:txBody>
                    <a:bodyPr/>
                    <a:lstStyle/>
                    <a:p>
                      <a:endParaRPr lang="en-GB" dirty="0"/>
                    </a:p>
                  </a:txBody>
                  <a:tcPr>
                    <a:solidFill>
                      <a:srgbClr val="FFC000"/>
                    </a:solidFill>
                  </a:tcPr>
                </a:tc>
                <a:tc>
                  <a:txBody>
                    <a:bodyPr/>
                    <a:lstStyle/>
                    <a:p>
                      <a:endParaRPr lang="en-GB" dirty="0"/>
                    </a:p>
                  </a:txBody>
                  <a:tcPr>
                    <a:solidFill>
                      <a:srgbClr val="00B050"/>
                    </a:solidFill>
                  </a:tcPr>
                </a:tc>
                <a:extLst>
                  <a:ext uri="{0D108BD9-81ED-4DB2-BD59-A6C34878D82A}">
                    <a16:rowId xmlns:a16="http://schemas.microsoft.com/office/drawing/2014/main" val="1942949464"/>
                  </a:ext>
                </a:extLst>
              </a:tr>
            </a:tbl>
          </a:graphicData>
        </a:graphic>
      </p:graphicFrame>
    </p:spTree>
    <p:extLst>
      <p:ext uri="{BB962C8B-B14F-4D97-AF65-F5344CB8AC3E}">
        <p14:creationId xmlns:p14="http://schemas.microsoft.com/office/powerpoint/2010/main" val="7807611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3379</TotalTime>
  <Words>2806</Words>
  <Application>Microsoft Office PowerPoint</Application>
  <PresentationFormat>Widescreen</PresentationFormat>
  <Paragraphs>202</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Calibri Light</vt:lpstr>
      <vt:lpstr>Century Gothic</vt:lpstr>
      <vt:lpstr>Lucida Calligraphy</vt:lpstr>
      <vt:lpstr>Segoe Script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Elisabeth Learoyd</dc:creator>
  <cp:lastModifiedBy>Catherine Willis</cp:lastModifiedBy>
  <cp:revision>35</cp:revision>
  <dcterms:created xsi:type="dcterms:W3CDTF">2021-10-05T07:53:12Z</dcterms:created>
  <dcterms:modified xsi:type="dcterms:W3CDTF">2022-10-02T10:51:47Z</dcterms:modified>
</cp:coreProperties>
</file>